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721" r:id="rId5"/>
    <p:sldMasterId id="2147483713" r:id="rId6"/>
  </p:sldMasterIdLst>
  <p:notesMasterIdLst>
    <p:notesMasterId r:id="rId24"/>
  </p:notesMasterIdLst>
  <p:handoutMasterIdLst>
    <p:handoutMasterId r:id="rId25"/>
  </p:handoutMasterIdLst>
  <p:sldIdLst>
    <p:sldId id="286" r:id="rId7"/>
    <p:sldId id="332" r:id="rId8"/>
    <p:sldId id="317" r:id="rId9"/>
    <p:sldId id="320" r:id="rId10"/>
    <p:sldId id="321" r:id="rId11"/>
    <p:sldId id="322" r:id="rId12"/>
    <p:sldId id="323" r:id="rId13"/>
    <p:sldId id="315" r:id="rId14"/>
    <p:sldId id="330" r:id="rId15"/>
    <p:sldId id="324" r:id="rId16"/>
    <p:sldId id="334" r:id="rId17"/>
    <p:sldId id="335" r:id="rId18"/>
    <p:sldId id="331" r:id="rId19"/>
    <p:sldId id="325" r:id="rId20"/>
    <p:sldId id="327" r:id="rId21"/>
    <p:sldId id="326" r:id="rId22"/>
    <p:sldId id="287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7">
          <p15:clr>
            <a:srgbClr val="A4A3A4"/>
          </p15:clr>
        </p15:guide>
        <p15:guide id="2" pos="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880"/>
    <a:srgbClr val="FFDE2F"/>
    <a:srgbClr val="FAA61A"/>
    <a:srgbClr val="72BF44"/>
    <a:srgbClr val="EF4123"/>
    <a:srgbClr val="EFEFEF"/>
    <a:srgbClr val="428175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62D3CF-1EA9-20DA-3AC4-001588815A49}" v="352" dt="2023-11-22T21:11:39.690"/>
    <p1510:client id="{5B044E71-BDCF-CE51-6DE5-12A90997E932}" v="2506" dt="2023-11-27T15:37:17.409"/>
    <p1510:client id="{C46311B0-6C63-CA6D-3A7F-6999ABF45366}" v="1346" dt="2023-10-17T16:08:47.962"/>
    <p1510:client id="{EADD1563-E338-0807-BC1C-EA2C52F456E9}" v="935" dt="2023-11-23T22:10:19.7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4"/>
    <p:restoredTop sz="94026" autoAdjust="0"/>
  </p:normalViewPr>
  <p:slideViewPr>
    <p:cSldViewPr snapToGrid="0" snapToObjects="1">
      <p:cViewPr varScale="1">
        <p:scale>
          <a:sx n="153" d="100"/>
          <a:sy n="153" d="100"/>
        </p:scale>
        <p:origin x="744" y="176"/>
      </p:cViewPr>
      <p:guideLst>
        <p:guide orient="horz" pos="1377"/>
        <p:guide pos="6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EEEF5-F468-4803-BDC8-C043FB4EE93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8BD23012-E752-416A-90C6-D93973382E08}">
      <dgm:prSet custT="1"/>
      <dgm:spPr/>
      <dgm:t>
        <a:bodyPr/>
        <a:lstStyle/>
        <a:p>
          <a:pPr>
            <a:defRPr cap="all"/>
          </a:pPr>
          <a:r>
            <a:rPr lang="en-US" sz="1200" dirty="0"/>
            <a:t>Energy savings ranged from </a:t>
          </a:r>
          <a:r>
            <a:rPr lang="en-US" sz="1200" b="1" dirty="0"/>
            <a:t>3-4%</a:t>
          </a:r>
          <a:r>
            <a:rPr lang="en-US" sz="1200" dirty="0"/>
            <a:t> for </a:t>
          </a:r>
          <a:r>
            <a:rPr lang="en-US" sz="1200" b="1" dirty="0"/>
            <a:t>interactive</a:t>
          </a:r>
          <a:r>
            <a:rPr lang="en-US" sz="1200" dirty="0"/>
            <a:t> nudges, </a:t>
          </a:r>
          <a:r>
            <a:rPr lang="en-US" sz="1200" b="1" dirty="0"/>
            <a:t>up to 16 % </a:t>
          </a:r>
          <a:r>
            <a:rPr lang="en-US" sz="1200" dirty="0"/>
            <a:t>for </a:t>
          </a:r>
          <a:r>
            <a:rPr lang="en-US" sz="1200" b="1" dirty="0"/>
            <a:t>Default</a:t>
          </a:r>
          <a:r>
            <a:rPr lang="en-US" sz="1200" dirty="0"/>
            <a:t> nudges for automated consumption optimization (e.g. EV charging). </a:t>
          </a:r>
        </a:p>
      </dgm:t>
    </dgm:pt>
    <dgm:pt modelId="{5BA766A4-EF5E-46DC-90F6-AE49287B77A1}" type="parTrans" cxnId="{C6E280B9-6D35-4BDE-94CB-D128C987F3C2}">
      <dgm:prSet/>
      <dgm:spPr/>
      <dgm:t>
        <a:bodyPr/>
        <a:lstStyle/>
        <a:p>
          <a:endParaRPr lang="en-US"/>
        </a:p>
      </dgm:t>
    </dgm:pt>
    <dgm:pt modelId="{2788F787-B1AA-49CF-A63A-94B02E87FF36}" type="sibTrans" cxnId="{C6E280B9-6D35-4BDE-94CB-D128C987F3C2}">
      <dgm:prSet/>
      <dgm:spPr/>
      <dgm:t>
        <a:bodyPr/>
        <a:lstStyle/>
        <a:p>
          <a:endParaRPr lang="en-US"/>
        </a:p>
      </dgm:t>
    </dgm:pt>
    <dgm:pt modelId="{B7C6D039-A398-4BD3-B89F-7CB7FB991291}">
      <dgm:prSet/>
      <dgm:spPr/>
      <dgm:t>
        <a:bodyPr/>
        <a:lstStyle/>
        <a:p>
          <a:pPr>
            <a:defRPr cap="all"/>
          </a:pPr>
          <a:r>
            <a:rPr lang="en-US"/>
            <a:t>Participants interacting with apps showed more pronounced nudging effects.</a:t>
          </a:r>
        </a:p>
      </dgm:t>
    </dgm:pt>
    <dgm:pt modelId="{8A2EF335-B4FF-4505-B483-D054C3307C8B}" type="parTrans" cxnId="{32E292D9-C1C0-458C-ACC1-0934858DADF2}">
      <dgm:prSet/>
      <dgm:spPr/>
      <dgm:t>
        <a:bodyPr/>
        <a:lstStyle/>
        <a:p>
          <a:endParaRPr lang="en-US"/>
        </a:p>
      </dgm:t>
    </dgm:pt>
    <dgm:pt modelId="{1F8ED842-462A-4414-A212-0B8D86B70440}" type="sibTrans" cxnId="{32E292D9-C1C0-458C-ACC1-0934858DADF2}">
      <dgm:prSet/>
      <dgm:spPr/>
      <dgm:t>
        <a:bodyPr/>
        <a:lstStyle/>
        <a:p>
          <a:endParaRPr lang="en-US"/>
        </a:p>
      </dgm:t>
    </dgm:pt>
    <dgm:pt modelId="{6753DE87-533C-46EA-A384-C0731D126536}" type="pres">
      <dgm:prSet presAssocID="{F05EEEF5-F468-4803-BDC8-C043FB4EE930}" presName="root" presStyleCnt="0">
        <dgm:presLayoutVars>
          <dgm:dir/>
          <dgm:resizeHandles val="exact"/>
        </dgm:presLayoutVars>
      </dgm:prSet>
      <dgm:spPr/>
    </dgm:pt>
    <dgm:pt modelId="{1A303D5A-3FCA-4A28-9513-4BE1879CB915}" type="pres">
      <dgm:prSet presAssocID="{8BD23012-E752-416A-90C6-D93973382E08}" presName="compNode" presStyleCnt="0"/>
      <dgm:spPr/>
    </dgm:pt>
    <dgm:pt modelId="{083806EC-1C1D-4154-9B77-E42EA8E4F749}" type="pres">
      <dgm:prSet presAssocID="{8BD23012-E752-416A-90C6-D93973382E08}" presName="iconBgRect" presStyleLbl="bgShp" presStyleIdx="0" presStyleCnt="2"/>
      <dgm:spPr/>
    </dgm:pt>
    <dgm:pt modelId="{93B166F4-21A1-451D-BA26-9E0B72F14E98}" type="pres">
      <dgm:prSet presAssocID="{8BD23012-E752-416A-90C6-D93973382E0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EF5E99A5-00AC-4341-B172-00C2619F053B}" type="pres">
      <dgm:prSet presAssocID="{8BD23012-E752-416A-90C6-D93973382E08}" presName="spaceRect" presStyleCnt="0"/>
      <dgm:spPr/>
    </dgm:pt>
    <dgm:pt modelId="{F7BD3900-C30D-40C4-BE9D-12ADFF4C5FAF}" type="pres">
      <dgm:prSet presAssocID="{8BD23012-E752-416A-90C6-D93973382E08}" presName="textRect" presStyleLbl="revTx" presStyleIdx="0" presStyleCnt="2">
        <dgm:presLayoutVars>
          <dgm:chMax val="1"/>
          <dgm:chPref val="1"/>
        </dgm:presLayoutVars>
      </dgm:prSet>
      <dgm:spPr/>
    </dgm:pt>
    <dgm:pt modelId="{766BBECC-E3FF-49D5-89FA-EC0805B644C2}" type="pres">
      <dgm:prSet presAssocID="{2788F787-B1AA-49CF-A63A-94B02E87FF36}" presName="sibTrans" presStyleCnt="0"/>
      <dgm:spPr/>
    </dgm:pt>
    <dgm:pt modelId="{AFBF49DA-D003-4198-A1BD-B2542EE8B03A}" type="pres">
      <dgm:prSet presAssocID="{B7C6D039-A398-4BD3-B89F-7CB7FB991291}" presName="compNode" presStyleCnt="0"/>
      <dgm:spPr/>
    </dgm:pt>
    <dgm:pt modelId="{32F09925-E107-43AA-86AF-92D6BF6BEAB1}" type="pres">
      <dgm:prSet presAssocID="{B7C6D039-A398-4BD3-B89F-7CB7FB991291}" presName="iconBgRect" presStyleLbl="bgShp" presStyleIdx="1" presStyleCnt="2"/>
      <dgm:spPr/>
    </dgm:pt>
    <dgm:pt modelId="{75A7FA35-DDDA-4DEC-8283-66BE20C6EF58}" type="pres">
      <dgm:prSet presAssocID="{B7C6D039-A398-4BD3-B89F-7CB7FB99129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8D16696C-EFF7-41A5-BFD0-F05F82B177CB}" type="pres">
      <dgm:prSet presAssocID="{B7C6D039-A398-4BD3-B89F-7CB7FB991291}" presName="spaceRect" presStyleCnt="0"/>
      <dgm:spPr/>
    </dgm:pt>
    <dgm:pt modelId="{EAFC7A9D-AA72-4648-819B-357F06343150}" type="pres">
      <dgm:prSet presAssocID="{B7C6D039-A398-4BD3-B89F-7CB7FB99129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2165839-9C9B-48B6-ADF6-FA823539C71C}" type="presOf" srcId="{8BD23012-E752-416A-90C6-D93973382E08}" destId="{F7BD3900-C30D-40C4-BE9D-12ADFF4C5FAF}" srcOrd="0" destOrd="0" presId="urn:microsoft.com/office/officeart/2018/5/layout/IconCircleLabelList"/>
    <dgm:cxn modelId="{F8275067-82F1-44FC-A343-048DB77B4D8F}" type="presOf" srcId="{F05EEEF5-F468-4803-BDC8-C043FB4EE930}" destId="{6753DE87-533C-46EA-A384-C0731D126536}" srcOrd="0" destOrd="0" presId="urn:microsoft.com/office/officeart/2018/5/layout/IconCircleLabelList"/>
    <dgm:cxn modelId="{C6E280B9-6D35-4BDE-94CB-D128C987F3C2}" srcId="{F05EEEF5-F468-4803-BDC8-C043FB4EE930}" destId="{8BD23012-E752-416A-90C6-D93973382E08}" srcOrd="0" destOrd="0" parTransId="{5BA766A4-EF5E-46DC-90F6-AE49287B77A1}" sibTransId="{2788F787-B1AA-49CF-A63A-94B02E87FF36}"/>
    <dgm:cxn modelId="{32E292D9-C1C0-458C-ACC1-0934858DADF2}" srcId="{F05EEEF5-F468-4803-BDC8-C043FB4EE930}" destId="{B7C6D039-A398-4BD3-B89F-7CB7FB991291}" srcOrd="1" destOrd="0" parTransId="{8A2EF335-B4FF-4505-B483-D054C3307C8B}" sibTransId="{1F8ED842-462A-4414-A212-0B8D86B70440}"/>
    <dgm:cxn modelId="{7CF79CEC-EB16-4384-B871-271C7AC3C2EA}" type="presOf" srcId="{B7C6D039-A398-4BD3-B89F-7CB7FB991291}" destId="{EAFC7A9D-AA72-4648-819B-357F06343150}" srcOrd="0" destOrd="0" presId="urn:microsoft.com/office/officeart/2018/5/layout/IconCircleLabelList"/>
    <dgm:cxn modelId="{6C273995-945D-46C5-8DE0-713C40327DC5}" type="presParOf" srcId="{6753DE87-533C-46EA-A384-C0731D126536}" destId="{1A303D5A-3FCA-4A28-9513-4BE1879CB915}" srcOrd="0" destOrd="0" presId="urn:microsoft.com/office/officeart/2018/5/layout/IconCircleLabelList"/>
    <dgm:cxn modelId="{0E53A114-7EF6-48B1-8C87-4C4D061ABB8C}" type="presParOf" srcId="{1A303D5A-3FCA-4A28-9513-4BE1879CB915}" destId="{083806EC-1C1D-4154-9B77-E42EA8E4F749}" srcOrd="0" destOrd="0" presId="urn:microsoft.com/office/officeart/2018/5/layout/IconCircleLabelList"/>
    <dgm:cxn modelId="{0ED437BA-03F9-4170-B48A-8171E45C6A42}" type="presParOf" srcId="{1A303D5A-3FCA-4A28-9513-4BE1879CB915}" destId="{93B166F4-21A1-451D-BA26-9E0B72F14E98}" srcOrd="1" destOrd="0" presId="urn:microsoft.com/office/officeart/2018/5/layout/IconCircleLabelList"/>
    <dgm:cxn modelId="{4D5EFADE-39CA-49AA-B2B2-882132DBB8E4}" type="presParOf" srcId="{1A303D5A-3FCA-4A28-9513-4BE1879CB915}" destId="{EF5E99A5-00AC-4341-B172-00C2619F053B}" srcOrd="2" destOrd="0" presId="urn:microsoft.com/office/officeart/2018/5/layout/IconCircleLabelList"/>
    <dgm:cxn modelId="{6338ADF0-5471-4E2A-906B-EBB1E37ABAED}" type="presParOf" srcId="{1A303D5A-3FCA-4A28-9513-4BE1879CB915}" destId="{F7BD3900-C30D-40C4-BE9D-12ADFF4C5FAF}" srcOrd="3" destOrd="0" presId="urn:microsoft.com/office/officeart/2018/5/layout/IconCircleLabelList"/>
    <dgm:cxn modelId="{2E7C3682-42B7-4147-96B3-075696AF5090}" type="presParOf" srcId="{6753DE87-533C-46EA-A384-C0731D126536}" destId="{766BBECC-E3FF-49D5-89FA-EC0805B644C2}" srcOrd="1" destOrd="0" presId="urn:microsoft.com/office/officeart/2018/5/layout/IconCircleLabelList"/>
    <dgm:cxn modelId="{965F78FF-41E3-4E21-AF52-E3C14BA03822}" type="presParOf" srcId="{6753DE87-533C-46EA-A384-C0731D126536}" destId="{AFBF49DA-D003-4198-A1BD-B2542EE8B03A}" srcOrd="2" destOrd="0" presId="urn:microsoft.com/office/officeart/2018/5/layout/IconCircleLabelList"/>
    <dgm:cxn modelId="{18D3D17A-AB74-4E14-BC14-3D16780F99B9}" type="presParOf" srcId="{AFBF49DA-D003-4198-A1BD-B2542EE8B03A}" destId="{32F09925-E107-43AA-86AF-92D6BF6BEAB1}" srcOrd="0" destOrd="0" presId="urn:microsoft.com/office/officeart/2018/5/layout/IconCircleLabelList"/>
    <dgm:cxn modelId="{5C69D3FF-2C4C-48F0-AABB-F6D2E21BAD45}" type="presParOf" srcId="{AFBF49DA-D003-4198-A1BD-B2542EE8B03A}" destId="{75A7FA35-DDDA-4DEC-8283-66BE20C6EF58}" srcOrd="1" destOrd="0" presId="urn:microsoft.com/office/officeart/2018/5/layout/IconCircleLabelList"/>
    <dgm:cxn modelId="{D589FB2F-7A1A-44AD-ADF1-A504D6D7AB12}" type="presParOf" srcId="{AFBF49DA-D003-4198-A1BD-B2542EE8B03A}" destId="{8D16696C-EFF7-41A5-BFD0-F05F82B177CB}" srcOrd="2" destOrd="0" presId="urn:microsoft.com/office/officeart/2018/5/layout/IconCircleLabelList"/>
    <dgm:cxn modelId="{8C4CBF4F-8C7C-4D42-8259-2616DE94A726}" type="presParOf" srcId="{AFBF49DA-D003-4198-A1BD-B2542EE8B03A}" destId="{EAFC7A9D-AA72-4648-819B-357F0634315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AA8306-E914-4102-9E1D-7273D67D858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A7BE5F8B-93C3-4B4D-90AD-8636491B87B4}">
      <dgm:prSet/>
      <dgm:spPr/>
      <dgm:t>
        <a:bodyPr/>
        <a:lstStyle/>
        <a:p>
          <a:pPr>
            <a:defRPr cap="all"/>
          </a:pPr>
          <a:r>
            <a:rPr lang="en-US"/>
            <a:t>There was no consistent evidence supporting the effectiveness of nudges across all country settings. </a:t>
          </a:r>
        </a:p>
      </dgm:t>
    </dgm:pt>
    <dgm:pt modelId="{B0052C08-0491-4162-AEB9-D2E8DABEB3F0}" type="parTrans" cxnId="{53700D56-64AB-41CF-B51D-C3ED02C832FB}">
      <dgm:prSet/>
      <dgm:spPr/>
      <dgm:t>
        <a:bodyPr/>
        <a:lstStyle/>
        <a:p>
          <a:endParaRPr lang="en-US"/>
        </a:p>
      </dgm:t>
    </dgm:pt>
    <dgm:pt modelId="{D42E6F0F-F725-4EDB-A8E7-CA066D65332B}" type="sibTrans" cxnId="{53700D56-64AB-41CF-B51D-C3ED02C832FB}">
      <dgm:prSet/>
      <dgm:spPr/>
      <dgm:t>
        <a:bodyPr/>
        <a:lstStyle/>
        <a:p>
          <a:endParaRPr lang="en-US"/>
        </a:p>
      </dgm:t>
    </dgm:pt>
    <dgm:pt modelId="{FB1CFBFE-D048-4CC1-9284-8F668E3EE195}">
      <dgm:prSet/>
      <dgm:spPr/>
      <dgm:t>
        <a:bodyPr/>
        <a:lstStyle/>
        <a:p>
          <a:pPr>
            <a:defRPr cap="all"/>
          </a:pPr>
          <a:r>
            <a:rPr lang="en-US"/>
            <a:t>Confounding factors distorted results (e.g. high prices due to the energy crisis 2022). </a:t>
          </a:r>
        </a:p>
      </dgm:t>
    </dgm:pt>
    <dgm:pt modelId="{B7FE2998-E464-4AE8-ADB0-A65E21F25B9E}" type="parTrans" cxnId="{25BF0AC9-C643-472F-84DE-CC129022B681}">
      <dgm:prSet/>
      <dgm:spPr/>
      <dgm:t>
        <a:bodyPr/>
        <a:lstStyle/>
        <a:p>
          <a:endParaRPr lang="en-US"/>
        </a:p>
      </dgm:t>
    </dgm:pt>
    <dgm:pt modelId="{87B67D0F-C4F0-40E9-B4DD-DC989F08D3A3}" type="sibTrans" cxnId="{25BF0AC9-C643-472F-84DE-CC129022B681}">
      <dgm:prSet/>
      <dgm:spPr/>
      <dgm:t>
        <a:bodyPr/>
        <a:lstStyle/>
        <a:p>
          <a:endParaRPr lang="en-US"/>
        </a:p>
      </dgm:t>
    </dgm:pt>
    <dgm:pt modelId="{88607A07-95E9-4BB5-974B-A4095B46CED9}">
      <dgm:prSet/>
      <dgm:spPr/>
      <dgm:t>
        <a:bodyPr/>
        <a:lstStyle/>
        <a:p>
          <a:pPr>
            <a:defRPr cap="all"/>
          </a:pPr>
          <a:r>
            <a:rPr lang="en-US"/>
            <a:t>In each pilot, some groups/outcomes showed insignificant or contradictory effects.</a:t>
          </a:r>
        </a:p>
      </dgm:t>
    </dgm:pt>
    <dgm:pt modelId="{ED9439E0-A789-4591-A508-F5E4D37117D2}" type="parTrans" cxnId="{7ACEC210-AA0C-415C-9ABD-824D8FB47172}">
      <dgm:prSet/>
      <dgm:spPr/>
      <dgm:t>
        <a:bodyPr/>
        <a:lstStyle/>
        <a:p>
          <a:endParaRPr lang="en-US"/>
        </a:p>
      </dgm:t>
    </dgm:pt>
    <dgm:pt modelId="{F3955F9A-7538-4884-B916-D1A67DA07941}" type="sibTrans" cxnId="{7ACEC210-AA0C-415C-9ABD-824D8FB47172}">
      <dgm:prSet/>
      <dgm:spPr/>
      <dgm:t>
        <a:bodyPr/>
        <a:lstStyle/>
        <a:p>
          <a:endParaRPr lang="en-US"/>
        </a:p>
      </dgm:t>
    </dgm:pt>
    <dgm:pt modelId="{2A5E59DA-2432-4C71-ACE8-BBC235AC4B0E}" type="pres">
      <dgm:prSet presAssocID="{04AA8306-E914-4102-9E1D-7273D67D8584}" presName="root" presStyleCnt="0">
        <dgm:presLayoutVars>
          <dgm:dir/>
          <dgm:resizeHandles val="exact"/>
        </dgm:presLayoutVars>
      </dgm:prSet>
      <dgm:spPr/>
    </dgm:pt>
    <dgm:pt modelId="{D6A5B54B-E552-410A-B58F-0AD575A2FA57}" type="pres">
      <dgm:prSet presAssocID="{A7BE5F8B-93C3-4B4D-90AD-8636491B87B4}" presName="compNode" presStyleCnt="0"/>
      <dgm:spPr/>
    </dgm:pt>
    <dgm:pt modelId="{C98D5069-5872-408B-AF97-117349095650}" type="pres">
      <dgm:prSet presAssocID="{A7BE5F8B-93C3-4B4D-90AD-8636491B87B4}" presName="iconBgRect" presStyleLbl="bgShp" presStyleIdx="0" presStyleCnt="3"/>
      <dgm:spPr/>
    </dgm:pt>
    <dgm:pt modelId="{1CAF8A91-0482-4907-BC21-7ADF62C8A513}" type="pres">
      <dgm:prSet presAssocID="{A7BE5F8B-93C3-4B4D-90AD-8636491B87B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79F2B126-6E22-47AC-9CAB-36E58E97B6B5}" type="pres">
      <dgm:prSet presAssocID="{A7BE5F8B-93C3-4B4D-90AD-8636491B87B4}" presName="spaceRect" presStyleCnt="0"/>
      <dgm:spPr/>
    </dgm:pt>
    <dgm:pt modelId="{ADB8AFD1-9480-43F4-9E3C-682800370FA9}" type="pres">
      <dgm:prSet presAssocID="{A7BE5F8B-93C3-4B4D-90AD-8636491B87B4}" presName="textRect" presStyleLbl="revTx" presStyleIdx="0" presStyleCnt="3">
        <dgm:presLayoutVars>
          <dgm:chMax val="1"/>
          <dgm:chPref val="1"/>
        </dgm:presLayoutVars>
      </dgm:prSet>
      <dgm:spPr/>
    </dgm:pt>
    <dgm:pt modelId="{55F3B9E0-A5C2-4A6E-A6F1-4E1232E065D6}" type="pres">
      <dgm:prSet presAssocID="{D42E6F0F-F725-4EDB-A8E7-CA066D65332B}" presName="sibTrans" presStyleCnt="0"/>
      <dgm:spPr/>
    </dgm:pt>
    <dgm:pt modelId="{7358820F-0B56-4579-92C9-50268D9A1829}" type="pres">
      <dgm:prSet presAssocID="{FB1CFBFE-D048-4CC1-9284-8F668E3EE195}" presName="compNode" presStyleCnt="0"/>
      <dgm:spPr/>
    </dgm:pt>
    <dgm:pt modelId="{53D74A09-56BC-4AEA-BAA0-2DAEE137A69D}" type="pres">
      <dgm:prSet presAssocID="{FB1CFBFE-D048-4CC1-9284-8F668E3EE195}" presName="iconBgRect" presStyleLbl="bgShp" presStyleIdx="1" presStyleCnt="3"/>
      <dgm:spPr/>
    </dgm:pt>
    <dgm:pt modelId="{20E57325-80C4-4AF2-A7F0-AEEDF73640B7}" type="pres">
      <dgm:prSet presAssocID="{FB1CFBFE-D048-4CC1-9284-8F668E3EE19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EDB3D31D-7C2D-4FE6-9820-1ACC48B95286}" type="pres">
      <dgm:prSet presAssocID="{FB1CFBFE-D048-4CC1-9284-8F668E3EE195}" presName="spaceRect" presStyleCnt="0"/>
      <dgm:spPr/>
    </dgm:pt>
    <dgm:pt modelId="{A4249302-B8CB-4B14-AAC8-EB6A74BD6A67}" type="pres">
      <dgm:prSet presAssocID="{FB1CFBFE-D048-4CC1-9284-8F668E3EE195}" presName="textRect" presStyleLbl="revTx" presStyleIdx="1" presStyleCnt="3">
        <dgm:presLayoutVars>
          <dgm:chMax val="1"/>
          <dgm:chPref val="1"/>
        </dgm:presLayoutVars>
      </dgm:prSet>
      <dgm:spPr/>
    </dgm:pt>
    <dgm:pt modelId="{73C16519-8DD1-4186-B597-D39061F07E95}" type="pres">
      <dgm:prSet presAssocID="{87B67D0F-C4F0-40E9-B4DD-DC989F08D3A3}" presName="sibTrans" presStyleCnt="0"/>
      <dgm:spPr/>
    </dgm:pt>
    <dgm:pt modelId="{A402617D-EE83-4544-8E6C-C5B5F5E47037}" type="pres">
      <dgm:prSet presAssocID="{88607A07-95E9-4BB5-974B-A4095B46CED9}" presName="compNode" presStyleCnt="0"/>
      <dgm:spPr/>
    </dgm:pt>
    <dgm:pt modelId="{28AB762D-292B-4DBF-944D-5918B7F98F85}" type="pres">
      <dgm:prSet presAssocID="{88607A07-95E9-4BB5-974B-A4095B46CED9}" presName="iconBgRect" presStyleLbl="bgShp" presStyleIdx="2" presStyleCnt="3"/>
      <dgm:spPr/>
    </dgm:pt>
    <dgm:pt modelId="{A738B728-68E2-4C9B-A0F5-C9A1B080B0B9}" type="pres">
      <dgm:prSet presAssocID="{88607A07-95E9-4BB5-974B-A4095B46CED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7AF60688-A5F8-4F1A-BA8A-79F0DF8C023C}" type="pres">
      <dgm:prSet presAssocID="{88607A07-95E9-4BB5-974B-A4095B46CED9}" presName="spaceRect" presStyleCnt="0"/>
      <dgm:spPr/>
    </dgm:pt>
    <dgm:pt modelId="{79ED1F0E-C720-4801-ABE1-C3CD14028878}" type="pres">
      <dgm:prSet presAssocID="{88607A07-95E9-4BB5-974B-A4095B46CED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DB62007-F37E-4B86-8F70-593D0D312E25}" type="presOf" srcId="{04AA8306-E914-4102-9E1D-7273D67D8584}" destId="{2A5E59DA-2432-4C71-ACE8-BBC235AC4B0E}" srcOrd="0" destOrd="0" presId="urn:microsoft.com/office/officeart/2018/5/layout/IconCircleLabelList"/>
    <dgm:cxn modelId="{7ACEC210-AA0C-415C-9ABD-824D8FB47172}" srcId="{04AA8306-E914-4102-9E1D-7273D67D8584}" destId="{88607A07-95E9-4BB5-974B-A4095B46CED9}" srcOrd="2" destOrd="0" parTransId="{ED9439E0-A789-4591-A508-F5E4D37117D2}" sibTransId="{F3955F9A-7538-4884-B916-D1A67DA07941}"/>
    <dgm:cxn modelId="{53700D56-64AB-41CF-B51D-C3ED02C832FB}" srcId="{04AA8306-E914-4102-9E1D-7273D67D8584}" destId="{A7BE5F8B-93C3-4B4D-90AD-8636491B87B4}" srcOrd="0" destOrd="0" parTransId="{B0052C08-0491-4162-AEB9-D2E8DABEB3F0}" sibTransId="{D42E6F0F-F725-4EDB-A8E7-CA066D65332B}"/>
    <dgm:cxn modelId="{F5E52171-8B4C-419A-8B54-BD9C0B1A2ABE}" type="presOf" srcId="{88607A07-95E9-4BB5-974B-A4095B46CED9}" destId="{79ED1F0E-C720-4801-ABE1-C3CD14028878}" srcOrd="0" destOrd="0" presId="urn:microsoft.com/office/officeart/2018/5/layout/IconCircleLabelList"/>
    <dgm:cxn modelId="{2B7EAB88-9057-44AC-A26D-BA653C63C5CB}" type="presOf" srcId="{A7BE5F8B-93C3-4B4D-90AD-8636491B87B4}" destId="{ADB8AFD1-9480-43F4-9E3C-682800370FA9}" srcOrd="0" destOrd="0" presId="urn:microsoft.com/office/officeart/2018/5/layout/IconCircleLabelList"/>
    <dgm:cxn modelId="{465E538D-98F6-4747-A48D-761715DF4BC9}" type="presOf" srcId="{FB1CFBFE-D048-4CC1-9284-8F668E3EE195}" destId="{A4249302-B8CB-4B14-AAC8-EB6A74BD6A67}" srcOrd="0" destOrd="0" presId="urn:microsoft.com/office/officeart/2018/5/layout/IconCircleLabelList"/>
    <dgm:cxn modelId="{25BF0AC9-C643-472F-84DE-CC129022B681}" srcId="{04AA8306-E914-4102-9E1D-7273D67D8584}" destId="{FB1CFBFE-D048-4CC1-9284-8F668E3EE195}" srcOrd="1" destOrd="0" parTransId="{B7FE2998-E464-4AE8-ADB0-A65E21F25B9E}" sibTransId="{87B67D0F-C4F0-40E9-B4DD-DC989F08D3A3}"/>
    <dgm:cxn modelId="{99C0A767-DEAB-4F59-8AF6-F546AB644B0C}" type="presParOf" srcId="{2A5E59DA-2432-4C71-ACE8-BBC235AC4B0E}" destId="{D6A5B54B-E552-410A-B58F-0AD575A2FA57}" srcOrd="0" destOrd="0" presId="urn:microsoft.com/office/officeart/2018/5/layout/IconCircleLabelList"/>
    <dgm:cxn modelId="{7F57845A-1357-459A-B6AC-C55385F1871B}" type="presParOf" srcId="{D6A5B54B-E552-410A-B58F-0AD575A2FA57}" destId="{C98D5069-5872-408B-AF97-117349095650}" srcOrd="0" destOrd="0" presId="urn:microsoft.com/office/officeart/2018/5/layout/IconCircleLabelList"/>
    <dgm:cxn modelId="{53175E38-C533-4F68-B683-4F04E8481B87}" type="presParOf" srcId="{D6A5B54B-E552-410A-B58F-0AD575A2FA57}" destId="{1CAF8A91-0482-4907-BC21-7ADF62C8A513}" srcOrd="1" destOrd="0" presId="urn:microsoft.com/office/officeart/2018/5/layout/IconCircleLabelList"/>
    <dgm:cxn modelId="{227B098A-8051-4A88-B875-005DB2C2E871}" type="presParOf" srcId="{D6A5B54B-E552-410A-B58F-0AD575A2FA57}" destId="{79F2B126-6E22-47AC-9CAB-36E58E97B6B5}" srcOrd="2" destOrd="0" presId="urn:microsoft.com/office/officeart/2018/5/layout/IconCircleLabelList"/>
    <dgm:cxn modelId="{CAA9DF6A-20FE-4B5A-ADD9-055BAF9AAA61}" type="presParOf" srcId="{D6A5B54B-E552-410A-B58F-0AD575A2FA57}" destId="{ADB8AFD1-9480-43F4-9E3C-682800370FA9}" srcOrd="3" destOrd="0" presId="urn:microsoft.com/office/officeart/2018/5/layout/IconCircleLabelList"/>
    <dgm:cxn modelId="{01317D64-A91F-4B3F-8969-E66343098848}" type="presParOf" srcId="{2A5E59DA-2432-4C71-ACE8-BBC235AC4B0E}" destId="{55F3B9E0-A5C2-4A6E-A6F1-4E1232E065D6}" srcOrd="1" destOrd="0" presId="urn:microsoft.com/office/officeart/2018/5/layout/IconCircleLabelList"/>
    <dgm:cxn modelId="{16169ADD-ED5F-4E29-B220-5EB36A37479E}" type="presParOf" srcId="{2A5E59DA-2432-4C71-ACE8-BBC235AC4B0E}" destId="{7358820F-0B56-4579-92C9-50268D9A1829}" srcOrd="2" destOrd="0" presId="urn:microsoft.com/office/officeart/2018/5/layout/IconCircleLabelList"/>
    <dgm:cxn modelId="{38A1AF35-A975-4EB2-9A1A-FB50751C5795}" type="presParOf" srcId="{7358820F-0B56-4579-92C9-50268D9A1829}" destId="{53D74A09-56BC-4AEA-BAA0-2DAEE137A69D}" srcOrd="0" destOrd="0" presId="urn:microsoft.com/office/officeart/2018/5/layout/IconCircleLabelList"/>
    <dgm:cxn modelId="{0133898F-41CF-40AE-9224-0E03D7E02C52}" type="presParOf" srcId="{7358820F-0B56-4579-92C9-50268D9A1829}" destId="{20E57325-80C4-4AF2-A7F0-AEEDF73640B7}" srcOrd="1" destOrd="0" presId="urn:microsoft.com/office/officeart/2018/5/layout/IconCircleLabelList"/>
    <dgm:cxn modelId="{C88552DB-0B01-4FA9-9B68-D7EC0F24CA53}" type="presParOf" srcId="{7358820F-0B56-4579-92C9-50268D9A1829}" destId="{EDB3D31D-7C2D-4FE6-9820-1ACC48B95286}" srcOrd="2" destOrd="0" presId="urn:microsoft.com/office/officeart/2018/5/layout/IconCircleLabelList"/>
    <dgm:cxn modelId="{CC2EADD2-B760-4077-B4D8-44484E10EAE5}" type="presParOf" srcId="{7358820F-0B56-4579-92C9-50268D9A1829}" destId="{A4249302-B8CB-4B14-AAC8-EB6A74BD6A67}" srcOrd="3" destOrd="0" presId="urn:microsoft.com/office/officeart/2018/5/layout/IconCircleLabelList"/>
    <dgm:cxn modelId="{17F1F2EA-1F61-4ACE-8568-16F55E384447}" type="presParOf" srcId="{2A5E59DA-2432-4C71-ACE8-BBC235AC4B0E}" destId="{73C16519-8DD1-4186-B597-D39061F07E95}" srcOrd="3" destOrd="0" presId="urn:microsoft.com/office/officeart/2018/5/layout/IconCircleLabelList"/>
    <dgm:cxn modelId="{474F8035-4C43-44C4-AFA3-20C45EAB9783}" type="presParOf" srcId="{2A5E59DA-2432-4C71-ACE8-BBC235AC4B0E}" destId="{A402617D-EE83-4544-8E6C-C5B5F5E47037}" srcOrd="4" destOrd="0" presId="urn:microsoft.com/office/officeart/2018/5/layout/IconCircleLabelList"/>
    <dgm:cxn modelId="{E92D5196-3E94-4ABD-BDCC-67492E6D5514}" type="presParOf" srcId="{A402617D-EE83-4544-8E6C-C5B5F5E47037}" destId="{28AB762D-292B-4DBF-944D-5918B7F98F85}" srcOrd="0" destOrd="0" presId="urn:microsoft.com/office/officeart/2018/5/layout/IconCircleLabelList"/>
    <dgm:cxn modelId="{32D43479-1D33-46DD-8CB5-98CA72AC99C5}" type="presParOf" srcId="{A402617D-EE83-4544-8E6C-C5B5F5E47037}" destId="{A738B728-68E2-4C9B-A0F5-C9A1B080B0B9}" srcOrd="1" destOrd="0" presId="urn:microsoft.com/office/officeart/2018/5/layout/IconCircleLabelList"/>
    <dgm:cxn modelId="{53DFB1BB-559D-4E61-BC32-6328C513E463}" type="presParOf" srcId="{A402617D-EE83-4544-8E6C-C5B5F5E47037}" destId="{7AF60688-A5F8-4F1A-BA8A-79F0DF8C023C}" srcOrd="2" destOrd="0" presId="urn:microsoft.com/office/officeart/2018/5/layout/IconCircleLabelList"/>
    <dgm:cxn modelId="{58D5A77F-D88B-43B0-A066-ED4530FF6BFF}" type="presParOf" srcId="{A402617D-EE83-4544-8E6C-C5B5F5E47037}" destId="{79ED1F0E-C720-4801-ABE1-C3CD1402887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EC27B9-CCD2-4E44-804C-6B46B9B98D15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64160FE-8FC9-4239-8F12-320200A14A94}">
      <dgm:prSet/>
      <dgm:spPr/>
      <dgm:t>
        <a:bodyPr/>
        <a:lstStyle/>
        <a:p>
          <a:r>
            <a:rPr lang="en-US" b="0" i="0"/>
            <a:t>Limited interaction with apps, </a:t>
          </a:r>
          <a:endParaRPr lang="en-US"/>
        </a:p>
      </dgm:t>
    </dgm:pt>
    <dgm:pt modelId="{056E2DA7-0107-45BC-A255-7F1F8F711C93}" type="parTrans" cxnId="{67871818-33FE-4BF7-84A7-03F589390833}">
      <dgm:prSet/>
      <dgm:spPr/>
      <dgm:t>
        <a:bodyPr/>
        <a:lstStyle/>
        <a:p>
          <a:endParaRPr lang="en-US"/>
        </a:p>
      </dgm:t>
    </dgm:pt>
    <dgm:pt modelId="{52DD7F76-ECAF-4C7D-82B8-1FED609A6BF6}" type="sibTrans" cxnId="{67871818-33FE-4BF7-84A7-03F589390833}">
      <dgm:prSet/>
      <dgm:spPr/>
      <dgm:t>
        <a:bodyPr/>
        <a:lstStyle/>
        <a:p>
          <a:endParaRPr lang="en-US"/>
        </a:p>
      </dgm:t>
    </dgm:pt>
    <dgm:pt modelId="{C61D09F9-7373-4C09-84C5-D8D023FA6DB2}">
      <dgm:prSet/>
      <dgm:spPr/>
      <dgm:t>
        <a:bodyPr/>
        <a:lstStyle/>
        <a:p>
          <a:r>
            <a:rPr lang="en-US" b="0" i="0"/>
            <a:t>unfavorable time periods (e.g. holidays), </a:t>
          </a:r>
          <a:endParaRPr lang="en-US"/>
        </a:p>
      </dgm:t>
    </dgm:pt>
    <dgm:pt modelId="{C15BBF49-666A-4250-AB80-C813F2BF96A6}" type="parTrans" cxnId="{BD5C23EA-45F5-44EA-81EE-E4EDD32AB6C7}">
      <dgm:prSet/>
      <dgm:spPr/>
      <dgm:t>
        <a:bodyPr/>
        <a:lstStyle/>
        <a:p>
          <a:endParaRPr lang="en-US"/>
        </a:p>
      </dgm:t>
    </dgm:pt>
    <dgm:pt modelId="{5C78C758-3527-4840-A408-946091DF468D}" type="sibTrans" cxnId="{BD5C23EA-45F5-44EA-81EE-E4EDD32AB6C7}">
      <dgm:prSet/>
      <dgm:spPr/>
      <dgm:t>
        <a:bodyPr/>
        <a:lstStyle/>
        <a:p>
          <a:endParaRPr lang="en-US"/>
        </a:p>
      </dgm:t>
    </dgm:pt>
    <dgm:pt modelId="{8D747563-5221-467E-A14D-F7AB2EEA4247}">
      <dgm:prSet/>
      <dgm:spPr/>
      <dgm:t>
        <a:bodyPr/>
        <a:lstStyle/>
        <a:p>
          <a:r>
            <a:rPr lang="en-US" b="0" i="0"/>
            <a:t>weather effects can be limiting the effectiveness of nudges (e.g. mild winters in BE and GR lessened the need for heating). </a:t>
          </a:r>
          <a:endParaRPr lang="en-US"/>
        </a:p>
      </dgm:t>
    </dgm:pt>
    <dgm:pt modelId="{08854A01-9233-4B78-95E9-5685C73D0642}" type="parTrans" cxnId="{1C41D592-0B4A-4845-B175-7ECC153F6010}">
      <dgm:prSet/>
      <dgm:spPr/>
      <dgm:t>
        <a:bodyPr/>
        <a:lstStyle/>
        <a:p>
          <a:endParaRPr lang="en-US"/>
        </a:p>
      </dgm:t>
    </dgm:pt>
    <dgm:pt modelId="{9293AC4E-35D5-4327-981F-A4A5801413D5}" type="sibTrans" cxnId="{1C41D592-0B4A-4845-B175-7ECC153F6010}">
      <dgm:prSet/>
      <dgm:spPr/>
      <dgm:t>
        <a:bodyPr/>
        <a:lstStyle/>
        <a:p>
          <a:endParaRPr lang="en-US"/>
        </a:p>
      </dgm:t>
    </dgm:pt>
    <dgm:pt modelId="{A0EFDE1B-D8D7-4209-96AA-B038C807D25A}">
      <dgm:prSet/>
      <dgm:spPr/>
      <dgm:t>
        <a:bodyPr/>
        <a:lstStyle/>
        <a:p>
          <a:r>
            <a:rPr lang="en-US" b="0" i="0"/>
            <a:t>Energy literacy is not a guaranteed outcome from nudging.</a:t>
          </a:r>
          <a:endParaRPr lang="en-US"/>
        </a:p>
      </dgm:t>
    </dgm:pt>
    <dgm:pt modelId="{FFA9A147-E13C-4736-B5A4-8CBB17DA4B94}" type="parTrans" cxnId="{32BDA846-A3FF-4832-B56A-43C48A3062E7}">
      <dgm:prSet/>
      <dgm:spPr/>
      <dgm:t>
        <a:bodyPr/>
        <a:lstStyle/>
        <a:p>
          <a:endParaRPr lang="en-US"/>
        </a:p>
      </dgm:t>
    </dgm:pt>
    <dgm:pt modelId="{2646AE49-E169-4DF6-A7E9-2AC757B27224}" type="sibTrans" cxnId="{32BDA846-A3FF-4832-B56A-43C48A3062E7}">
      <dgm:prSet/>
      <dgm:spPr/>
      <dgm:t>
        <a:bodyPr/>
        <a:lstStyle/>
        <a:p>
          <a:endParaRPr lang="en-US"/>
        </a:p>
      </dgm:t>
    </dgm:pt>
    <dgm:pt modelId="{4014818A-59D4-40B8-8BC2-34126D80E0C3}" type="pres">
      <dgm:prSet presAssocID="{64EC27B9-CCD2-4E44-804C-6B46B9B98D15}" presName="matrix" presStyleCnt="0">
        <dgm:presLayoutVars>
          <dgm:chMax val="1"/>
          <dgm:dir/>
          <dgm:resizeHandles val="exact"/>
        </dgm:presLayoutVars>
      </dgm:prSet>
      <dgm:spPr/>
    </dgm:pt>
    <dgm:pt modelId="{5315FE55-E7FD-42CD-86D2-7417D91EA666}" type="pres">
      <dgm:prSet presAssocID="{64EC27B9-CCD2-4E44-804C-6B46B9B98D15}" presName="diamond" presStyleLbl="bgShp" presStyleIdx="0" presStyleCnt="1"/>
      <dgm:spPr/>
    </dgm:pt>
    <dgm:pt modelId="{996F9939-A0B8-4465-8682-3BC8C5B8C02E}" type="pres">
      <dgm:prSet presAssocID="{64EC27B9-CCD2-4E44-804C-6B46B9B98D1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4414190-0466-43B4-8D61-B15F17564D8A}" type="pres">
      <dgm:prSet presAssocID="{64EC27B9-CCD2-4E44-804C-6B46B9B98D1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7AF1F85-4CE3-4B85-9944-24BF9E4072F3}" type="pres">
      <dgm:prSet presAssocID="{64EC27B9-CCD2-4E44-804C-6B46B9B98D1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436C004-E050-4E48-B8F4-CC9BC37D4582}" type="pres">
      <dgm:prSet presAssocID="{64EC27B9-CCD2-4E44-804C-6B46B9B98D1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382BA07-AFE7-46C8-BA6B-C97196757C2B}" type="presOf" srcId="{564160FE-8FC9-4239-8F12-320200A14A94}" destId="{996F9939-A0B8-4465-8682-3BC8C5B8C02E}" srcOrd="0" destOrd="0" presId="urn:microsoft.com/office/officeart/2005/8/layout/matrix3"/>
    <dgm:cxn modelId="{67871818-33FE-4BF7-84A7-03F589390833}" srcId="{64EC27B9-CCD2-4E44-804C-6B46B9B98D15}" destId="{564160FE-8FC9-4239-8F12-320200A14A94}" srcOrd="0" destOrd="0" parTransId="{056E2DA7-0107-45BC-A255-7F1F8F711C93}" sibTransId="{52DD7F76-ECAF-4C7D-82B8-1FED609A6BF6}"/>
    <dgm:cxn modelId="{32BDA846-A3FF-4832-B56A-43C48A3062E7}" srcId="{64EC27B9-CCD2-4E44-804C-6B46B9B98D15}" destId="{A0EFDE1B-D8D7-4209-96AA-B038C807D25A}" srcOrd="3" destOrd="0" parTransId="{FFA9A147-E13C-4736-B5A4-8CBB17DA4B94}" sibTransId="{2646AE49-E169-4DF6-A7E9-2AC757B27224}"/>
    <dgm:cxn modelId="{8B3C4E69-306F-4D74-BA83-DA8F8CAE64F2}" type="presOf" srcId="{C61D09F9-7373-4C09-84C5-D8D023FA6DB2}" destId="{84414190-0466-43B4-8D61-B15F17564D8A}" srcOrd="0" destOrd="0" presId="urn:microsoft.com/office/officeart/2005/8/layout/matrix3"/>
    <dgm:cxn modelId="{2F7D7374-B392-4BBA-8C76-42F5E34B3A9B}" type="presOf" srcId="{A0EFDE1B-D8D7-4209-96AA-B038C807D25A}" destId="{5436C004-E050-4E48-B8F4-CC9BC37D4582}" srcOrd="0" destOrd="0" presId="urn:microsoft.com/office/officeart/2005/8/layout/matrix3"/>
    <dgm:cxn modelId="{1C41D592-0B4A-4845-B175-7ECC153F6010}" srcId="{64EC27B9-CCD2-4E44-804C-6B46B9B98D15}" destId="{8D747563-5221-467E-A14D-F7AB2EEA4247}" srcOrd="2" destOrd="0" parTransId="{08854A01-9233-4B78-95E9-5685C73D0642}" sibTransId="{9293AC4E-35D5-4327-981F-A4A5801413D5}"/>
    <dgm:cxn modelId="{433CA0A9-BE91-41AD-8E09-28EAD5AF9BCC}" type="presOf" srcId="{64EC27B9-CCD2-4E44-804C-6B46B9B98D15}" destId="{4014818A-59D4-40B8-8BC2-34126D80E0C3}" srcOrd="0" destOrd="0" presId="urn:microsoft.com/office/officeart/2005/8/layout/matrix3"/>
    <dgm:cxn modelId="{F29AC5BA-7F51-4C21-A682-65517D04CC97}" type="presOf" srcId="{8D747563-5221-467E-A14D-F7AB2EEA4247}" destId="{57AF1F85-4CE3-4B85-9944-24BF9E4072F3}" srcOrd="0" destOrd="0" presId="urn:microsoft.com/office/officeart/2005/8/layout/matrix3"/>
    <dgm:cxn modelId="{BD5C23EA-45F5-44EA-81EE-E4EDD32AB6C7}" srcId="{64EC27B9-CCD2-4E44-804C-6B46B9B98D15}" destId="{C61D09F9-7373-4C09-84C5-D8D023FA6DB2}" srcOrd="1" destOrd="0" parTransId="{C15BBF49-666A-4250-AB80-C813F2BF96A6}" sibTransId="{5C78C758-3527-4840-A408-946091DF468D}"/>
    <dgm:cxn modelId="{5EE0614C-F109-46CF-AE96-0BC4CBDF9175}" type="presParOf" srcId="{4014818A-59D4-40B8-8BC2-34126D80E0C3}" destId="{5315FE55-E7FD-42CD-86D2-7417D91EA666}" srcOrd="0" destOrd="0" presId="urn:microsoft.com/office/officeart/2005/8/layout/matrix3"/>
    <dgm:cxn modelId="{95A13AAE-F545-48D4-ADA3-474530917929}" type="presParOf" srcId="{4014818A-59D4-40B8-8BC2-34126D80E0C3}" destId="{996F9939-A0B8-4465-8682-3BC8C5B8C02E}" srcOrd="1" destOrd="0" presId="urn:microsoft.com/office/officeart/2005/8/layout/matrix3"/>
    <dgm:cxn modelId="{DE1F2F06-0E31-4C15-8FB2-580C621CD710}" type="presParOf" srcId="{4014818A-59D4-40B8-8BC2-34126D80E0C3}" destId="{84414190-0466-43B4-8D61-B15F17564D8A}" srcOrd="2" destOrd="0" presId="urn:microsoft.com/office/officeart/2005/8/layout/matrix3"/>
    <dgm:cxn modelId="{70364F35-8254-47DF-A7B8-DC980F0D011F}" type="presParOf" srcId="{4014818A-59D4-40B8-8BC2-34126D80E0C3}" destId="{57AF1F85-4CE3-4B85-9944-24BF9E4072F3}" srcOrd="3" destOrd="0" presId="urn:microsoft.com/office/officeart/2005/8/layout/matrix3"/>
    <dgm:cxn modelId="{9AE556AD-9B31-433D-9A9A-4F7D2AE0D2F2}" type="presParOf" srcId="{4014818A-59D4-40B8-8BC2-34126D80E0C3}" destId="{5436C004-E050-4E48-B8F4-CC9BC37D458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05956B-C417-4341-9F3A-60E7794DEB5E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5B6C930-A73A-4400-93C7-DBF7C305884F}">
      <dgm:prSet custT="1"/>
      <dgm:spPr/>
      <dgm:t>
        <a:bodyPr/>
        <a:lstStyle/>
        <a:p>
          <a:r>
            <a:rPr lang="en-US" sz="1400" dirty="0"/>
            <a:t>Choose nudges with immediate response (e.g., defaults) to avoid convoluted links  towards behavioral change which can decrease the effectiveness and complicate the monitoring. </a:t>
          </a:r>
        </a:p>
      </dgm:t>
    </dgm:pt>
    <dgm:pt modelId="{F4089A9E-55C2-4353-9CEB-FFAA5A750184}" type="parTrans" cxnId="{105AE36D-AE00-4B38-B822-960C1ADECC06}">
      <dgm:prSet/>
      <dgm:spPr/>
      <dgm:t>
        <a:bodyPr/>
        <a:lstStyle/>
        <a:p>
          <a:endParaRPr lang="en-US"/>
        </a:p>
      </dgm:t>
    </dgm:pt>
    <dgm:pt modelId="{B5225F60-B8AA-4B80-B81D-8AD9F8A71B5D}" type="sibTrans" cxnId="{105AE36D-AE00-4B38-B822-960C1ADECC06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90815F91-1E27-4604-BF92-BE32251726DB}">
      <dgm:prSet/>
      <dgm:spPr/>
      <dgm:t>
        <a:bodyPr/>
        <a:lstStyle/>
        <a:p>
          <a:pPr rtl="0"/>
          <a:r>
            <a:rPr lang="en-US" dirty="0"/>
            <a:t>Align</a:t>
          </a:r>
          <a:r>
            <a:rPr lang="en-US" dirty="0">
              <a:latin typeface="Calibri Light" panose="020F0302020204030204"/>
            </a:rPr>
            <a:t> nudges</a:t>
          </a:r>
          <a:r>
            <a:rPr lang="en-US" dirty="0"/>
            <a:t> </a:t>
          </a:r>
          <a:r>
            <a:rPr lang="en-US" dirty="0">
              <a:latin typeface="Calibri Light" panose="020F0302020204030204"/>
            </a:rPr>
            <a:t>and  </a:t>
          </a:r>
          <a:r>
            <a:rPr lang="en-US" dirty="0"/>
            <a:t>regulatory incentives </a:t>
          </a:r>
          <a:r>
            <a:rPr lang="en-US" dirty="0">
              <a:latin typeface="Calibri Light" panose="020F0302020204030204"/>
            </a:rPr>
            <a:t>[otherwise risk offsetting </a:t>
          </a:r>
          <a:r>
            <a:rPr lang="en-US" dirty="0"/>
            <a:t>nudging effects</a:t>
          </a:r>
          <a:r>
            <a:rPr lang="en-US" dirty="0">
              <a:latin typeface="Calibri Light" panose="020F0302020204030204"/>
            </a:rPr>
            <a:t>]</a:t>
          </a:r>
          <a:r>
            <a:rPr lang="en-US" dirty="0"/>
            <a:t> </a:t>
          </a:r>
        </a:p>
      </dgm:t>
    </dgm:pt>
    <dgm:pt modelId="{BF41818D-4442-4514-8306-CDBE2B007C85}" type="parTrans" cxnId="{DB51C8C2-A467-4C9F-AAB4-37299C78FDA4}">
      <dgm:prSet/>
      <dgm:spPr/>
      <dgm:t>
        <a:bodyPr/>
        <a:lstStyle/>
        <a:p>
          <a:endParaRPr lang="en-US"/>
        </a:p>
      </dgm:t>
    </dgm:pt>
    <dgm:pt modelId="{3D0BC9D6-DC26-4749-92E2-15FC44C00949}" type="sibTrans" cxnId="{DB51C8C2-A467-4C9F-AAB4-37299C78FDA4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FFB3557B-07C8-4C6F-9B54-3134D9FFBE59}">
      <dgm:prSet/>
      <dgm:spPr/>
      <dgm:t>
        <a:bodyPr/>
        <a:lstStyle/>
        <a:p>
          <a:pPr rtl="0"/>
          <a:r>
            <a:rPr lang="en-US" dirty="0"/>
            <a:t>In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/>
            <a:t>field trials, </a:t>
          </a:r>
          <a:r>
            <a:rPr lang="en-US" dirty="0">
              <a:latin typeface="Calibri Light" panose="020F0302020204030204"/>
            </a:rPr>
            <a:t>increase the number of</a:t>
          </a:r>
          <a:r>
            <a:rPr lang="en-US" dirty="0"/>
            <a:t> households, </a:t>
          </a:r>
          <a:r>
            <a:rPr lang="en-US" dirty="0">
              <a:latin typeface="Calibri Light" panose="020F0302020204030204"/>
            </a:rPr>
            <a:t>ensure representative groups</a:t>
          </a:r>
          <a:r>
            <a:rPr lang="en-US" dirty="0"/>
            <a:t>, and test fewer interventions.</a:t>
          </a:r>
        </a:p>
      </dgm:t>
    </dgm:pt>
    <dgm:pt modelId="{5017D701-A13E-4152-93A2-6D3911FB29A4}" type="parTrans" cxnId="{41569C28-2045-4CF4-89B7-C303EC5FF49F}">
      <dgm:prSet/>
      <dgm:spPr/>
      <dgm:t>
        <a:bodyPr/>
        <a:lstStyle/>
        <a:p>
          <a:endParaRPr lang="en-US"/>
        </a:p>
      </dgm:t>
    </dgm:pt>
    <dgm:pt modelId="{23CDE11F-4063-43E7-9437-4514C7C27A0F}" type="sibTrans" cxnId="{41569C28-2045-4CF4-89B7-C303EC5FF49F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7D4A1E1A-898A-41C7-9559-73261EA14B9C}" type="pres">
      <dgm:prSet presAssocID="{3005956B-C417-4341-9F3A-60E7794DEB5E}" presName="Name0" presStyleCnt="0">
        <dgm:presLayoutVars>
          <dgm:animLvl val="lvl"/>
          <dgm:resizeHandles val="exact"/>
        </dgm:presLayoutVars>
      </dgm:prSet>
      <dgm:spPr/>
    </dgm:pt>
    <dgm:pt modelId="{D2950D42-005D-4718-B396-B84E35B4C909}" type="pres">
      <dgm:prSet presAssocID="{B5B6C930-A73A-4400-93C7-DBF7C305884F}" presName="compositeNode" presStyleCnt="0">
        <dgm:presLayoutVars>
          <dgm:bulletEnabled val="1"/>
        </dgm:presLayoutVars>
      </dgm:prSet>
      <dgm:spPr/>
    </dgm:pt>
    <dgm:pt modelId="{9CAA675F-88FA-4FB2-BD4A-4BB59B473F60}" type="pres">
      <dgm:prSet presAssocID="{B5B6C930-A73A-4400-93C7-DBF7C305884F}" presName="bgRect" presStyleLbl="alignNode1" presStyleIdx="0" presStyleCnt="3"/>
      <dgm:spPr/>
    </dgm:pt>
    <dgm:pt modelId="{0E76FD8B-5DF5-408C-B8E8-EE8D30913085}" type="pres">
      <dgm:prSet presAssocID="{B5225F60-B8AA-4B80-B81D-8AD9F8A71B5D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C65B1E8B-14D0-41F7-A064-5CD573A1A979}" type="pres">
      <dgm:prSet presAssocID="{B5B6C930-A73A-4400-93C7-DBF7C305884F}" presName="nodeRect" presStyleLbl="alignNode1" presStyleIdx="0" presStyleCnt="3">
        <dgm:presLayoutVars>
          <dgm:bulletEnabled val="1"/>
        </dgm:presLayoutVars>
      </dgm:prSet>
      <dgm:spPr/>
    </dgm:pt>
    <dgm:pt modelId="{C18F8595-FA51-4862-8506-B1AD45E133A3}" type="pres">
      <dgm:prSet presAssocID="{B5225F60-B8AA-4B80-B81D-8AD9F8A71B5D}" presName="sibTrans" presStyleCnt="0"/>
      <dgm:spPr/>
    </dgm:pt>
    <dgm:pt modelId="{4C7A4EB5-2555-404B-BF90-CA52CB9C7CA2}" type="pres">
      <dgm:prSet presAssocID="{90815F91-1E27-4604-BF92-BE32251726DB}" presName="compositeNode" presStyleCnt="0">
        <dgm:presLayoutVars>
          <dgm:bulletEnabled val="1"/>
        </dgm:presLayoutVars>
      </dgm:prSet>
      <dgm:spPr/>
    </dgm:pt>
    <dgm:pt modelId="{062D644B-5734-4E66-BCFE-C92A11061BAB}" type="pres">
      <dgm:prSet presAssocID="{90815F91-1E27-4604-BF92-BE32251726DB}" presName="bgRect" presStyleLbl="alignNode1" presStyleIdx="1" presStyleCnt="3"/>
      <dgm:spPr/>
    </dgm:pt>
    <dgm:pt modelId="{70743901-E11A-462E-B614-02D87C94FFFE}" type="pres">
      <dgm:prSet presAssocID="{3D0BC9D6-DC26-4749-92E2-15FC44C00949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9058DD41-B492-4C86-A977-F9119B68D3B9}" type="pres">
      <dgm:prSet presAssocID="{90815F91-1E27-4604-BF92-BE32251726DB}" presName="nodeRect" presStyleLbl="alignNode1" presStyleIdx="1" presStyleCnt="3">
        <dgm:presLayoutVars>
          <dgm:bulletEnabled val="1"/>
        </dgm:presLayoutVars>
      </dgm:prSet>
      <dgm:spPr/>
    </dgm:pt>
    <dgm:pt modelId="{CCEFD27D-45BF-416B-81FA-05C0B38149F7}" type="pres">
      <dgm:prSet presAssocID="{3D0BC9D6-DC26-4749-92E2-15FC44C00949}" presName="sibTrans" presStyleCnt="0"/>
      <dgm:spPr/>
    </dgm:pt>
    <dgm:pt modelId="{0D924B70-6BBF-40B6-873E-24B78E46872F}" type="pres">
      <dgm:prSet presAssocID="{FFB3557B-07C8-4C6F-9B54-3134D9FFBE59}" presName="compositeNode" presStyleCnt="0">
        <dgm:presLayoutVars>
          <dgm:bulletEnabled val="1"/>
        </dgm:presLayoutVars>
      </dgm:prSet>
      <dgm:spPr/>
    </dgm:pt>
    <dgm:pt modelId="{59F9E159-0B0F-4A93-85BD-535555AB9FE9}" type="pres">
      <dgm:prSet presAssocID="{FFB3557B-07C8-4C6F-9B54-3134D9FFBE59}" presName="bgRect" presStyleLbl="alignNode1" presStyleIdx="2" presStyleCnt="3"/>
      <dgm:spPr/>
    </dgm:pt>
    <dgm:pt modelId="{9A924467-2BA2-4F04-8350-3F0CE8002994}" type="pres">
      <dgm:prSet presAssocID="{23CDE11F-4063-43E7-9437-4514C7C27A0F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18B3F64F-6456-4EBD-AB2B-E0C104A40ABE}" type="pres">
      <dgm:prSet presAssocID="{FFB3557B-07C8-4C6F-9B54-3134D9FFBE59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D4B96906-EBC1-409B-B7A6-24645D95DA20}" type="presOf" srcId="{3005956B-C417-4341-9F3A-60E7794DEB5E}" destId="{7D4A1E1A-898A-41C7-9559-73261EA14B9C}" srcOrd="0" destOrd="0" presId="urn:microsoft.com/office/officeart/2016/7/layout/LinearBlockProcessNumbered"/>
    <dgm:cxn modelId="{DF52931D-AF36-46ED-88CD-A1FE29E0780F}" type="presOf" srcId="{23CDE11F-4063-43E7-9437-4514C7C27A0F}" destId="{9A924467-2BA2-4F04-8350-3F0CE8002994}" srcOrd="0" destOrd="0" presId="urn:microsoft.com/office/officeart/2016/7/layout/LinearBlockProcessNumbered"/>
    <dgm:cxn modelId="{41569C28-2045-4CF4-89B7-C303EC5FF49F}" srcId="{3005956B-C417-4341-9F3A-60E7794DEB5E}" destId="{FFB3557B-07C8-4C6F-9B54-3134D9FFBE59}" srcOrd="2" destOrd="0" parTransId="{5017D701-A13E-4152-93A2-6D3911FB29A4}" sibTransId="{23CDE11F-4063-43E7-9437-4514C7C27A0F}"/>
    <dgm:cxn modelId="{B54CCC3D-25ED-4F16-B432-60B34214E6EF}" type="presOf" srcId="{B5225F60-B8AA-4B80-B81D-8AD9F8A71B5D}" destId="{0E76FD8B-5DF5-408C-B8E8-EE8D30913085}" srcOrd="0" destOrd="0" presId="urn:microsoft.com/office/officeart/2016/7/layout/LinearBlockProcessNumbered"/>
    <dgm:cxn modelId="{0B1DE642-1C54-476A-9205-1D1501D833EF}" type="presOf" srcId="{FFB3557B-07C8-4C6F-9B54-3134D9FFBE59}" destId="{18B3F64F-6456-4EBD-AB2B-E0C104A40ABE}" srcOrd="1" destOrd="0" presId="urn:microsoft.com/office/officeart/2016/7/layout/LinearBlockProcessNumbered"/>
    <dgm:cxn modelId="{F7FFC448-0DA6-4734-B473-2D74B2ABC91E}" type="presOf" srcId="{90815F91-1E27-4604-BF92-BE32251726DB}" destId="{9058DD41-B492-4C86-A977-F9119B68D3B9}" srcOrd="1" destOrd="0" presId="urn:microsoft.com/office/officeart/2016/7/layout/LinearBlockProcessNumbered"/>
    <dgm:cxn modelId="{33076955-4915-4D49-B5A6-BE5A56B7EF48}" type="presOf" srcId="{FFB3557B-07C8-4C6F-9B54-3134D9FFBE59}" destId="{59F9E159-0B0F-4A93-85BD-535555AB9FE9}" srcOrd="0" destOrd="0" presId="urn:microsoft.com/office/officeart/2016/7/layout/LinearBlockProcessNumbered"/>
    <dgm:cxn modelId="{E7003564-7A2D-4B5B-B446-11F038298E29}" type="presOf" srcId="{3D0BC9D6-DC26-4749-92E2-15FC44C00949}" destId="{70743901-E11A-462E-B614-02D87C94FFFE}" srcOrd="0" destOrd="0" presId="urn:microsoft.com/office/officeart/2016/7/layout/LinearBlockProcessNumbered"/>
    <dgm:cxn modelId="{969DD86A-2F4E-4150-9569-3DD4B78C54F4}" type="presOf" srcId="{B5B6C930-A73A-4400-93C7-DBF7C305884F}" destId="{9CAA675F-88FA-4FB2-BD4A-4BB59B473F60}" srcOrd="0" destOrd="0" presId="urn:microsoft.com/office/officeart/2016/7/layout/LinearBlockProcessNumbered"/>
    <dgm:cxn modelId="{105AE36D-AE00-4B38-B822-960C1ADECC06}" srcId="{3005956B-C417-4341-9F3A-60E7794DEB5E}" destId="{B5B6C930-A73A-4400-93C7-DBF7C305884F}" srcOrd="0" destOrd="0" parTransId="{F4089A9E-55C2-4353-9CEB-FFAA5A750184}" sibTransId="{B5225F60-B8AA-4B80-B81D-8AD9F8A71B5D}"/>
    <dgm:cxn modelId="{A89D3081-872E-47BF-96A9-B315EB82D784}" type="presOf" srcId="{B5B6C930-A73A-4400-93C7-DBF7C305884F}" destId="{C65B1E8B-14D0-41F7-A064-5CD573A1A979}" srcOrd="1" destOrd="0" presId="urn:microsoft.com/office/officeart/2016/7/layout/LinearBlockProcessNumbered"/>
    <dgm:cxn modelId="{DB51C8C2-A467-4C9F-AAB4-37299C78FDA4}" srcId="{3005956B-C417-4341-9F3A-60E7794DEB5E}" destId="{90815F91-1E27-4604-BF92-BE32251726DB}" srcOrd="1" destOrd="0" parTransId="{BF41818D-4442-4514-8306-CDBE2B007C85}" sibTransId="{3D0BC9D6-DC26-4749-92E2-15FC44C00949}"/>
    <dgm:cxn modelId="{607CAEF1-DC66-456C-B0B6-05D8037A90FD}" type="presOf" srcId="{90815F91-1E27-4604-BF92-BE32251726DB}" destId="{062D644B-5734-4E66-BCFE-C92A11061BAB}" srcOrd="0" destOrd="0" presId="urn:microsoft.com/office/officeart/2016/7/layout/LinearBlockProcessNumbered"/>
    <dgm:cxn modelId="{5CE17148-4598-42B5-9113-CB2C93ED2C0F}" type="presParOf" srcId="{7D4A1E1A-898A-41C7-9559-73261EA14B9C}" destId="{D2950D42-005D-4718-B396-B84E35B4C909}" srcOrd="0" destOrd="0" presId="urn:microsoft.com/office/officeart/2016/7/layout/LinearBlockProcessNumbered"/>
    <dgm:cxn modelId="{36F9341D-30EC-454E-9598-BB6C4BA7F7F5}" type="presParOf" srcId="{D2950D42-005D-4718-B396-B84E35B4C909}" destId="{9CAA675F-88FA-4FB2-BD4A-4BB59B473F60}" srcOrd="0" destOrd="0" presId="urn:microsoft.com/office/officeart/2016/7/layout/LinearBlockProcessNumbered"/>
    <dgm:cxn modelId="{830F84CE-4E65-444B-AF5E-A74B4DB32F44}" type="presParOf" srcId="{D2950D42-005D-4718-B396-B84E35B4C909}" destId="{0E76FD8B-5DF5-408C-B8E8-EE8D30913085}" srcOrd="1" destOrd="0" presId="urn:microsoft.com/office/officeart/2016/7/layout/LinearBlockProcessNumbered"/>
    <dgm:cxn modelId="{11F62E8D-9450-474D-BCDF-C3C640129536}" type="presParOf" srcId="{D2950D42-005D-4718-B396-B84E35B4C909}" destId="{C65B1E8B-14D0-41F7-A064-5CD573A1A979}" srcOrd="2" destOrd="0" presId="urn:microsoft.com/office/officeart/2016/7/layout/LinearBlockProcessNumbered"/>
    <dgm:cxn modelId="{F7083779-F52E-4565-BBC1-008AD2BE9604}" type="presParOf" srcId="{7D4A1E1A-898A-41C7-9559-73261EA14B9C}" destId="{C18F8595-FA51-4862-8506-B1AD45E133A3}" srcOrd="1" destOrd="0" presId="urn:microsoft.com/office/officeart/2016/7/layout/LinearBlockProcessNumbered"/>
    <dgm:cxn modelId="{C5D1B0C2-3E56-43C5-9B4F-C2B0F488F41C}" type="presParOf" srcId="{7D4A1E1A-898A-41C7-9559-73261EA14B9C}" destId="{4C7A4EB5-2555-404B-BF90-CA52CB9C7CA2}" srcOrd="2" destOrd="0" presId="urn:microsoft.com/office/officeart/2016/7/layout/LinearBlockProcessNumbered"/>
    <dgm:cxn modelId="{0AB1FB9A-63A8-407A-83CC-67B971E5A463}" type="presParOf" srcId="{4C7A4EB5-2555-404B-BF90-CA52CB9C7CA2}" destId="{062D644B-5734-4E66-BCFE-C92A11061BAB}" srcOrd="0" destOrd="0" presId="urn:microsoft.com/office/officeart/2016/7/layout/LinearBlockProcessNumbered"/>
    <dgm:cxn modelId="{86661C68-E68A-4C0F-9AE1-AFC56B129A77}" type="presParOf" srcId="{4C7A4EB5-2555-404B-BF90-CA52CB9C7CA2}" destId="{70743901-E11A-462E-B614-02D87C94FFFE}" srcOrd="1" destOrd="0" presId="urn:microsoft.com/office/officeart/2016/7/layout/LinearBlockProcessNumbered"/>
    <dgm:cxn modelId="{76C7C460-F7AF-4DC6-8E77-E172DACCB8DC}" type="presParOf" srcId="{4C7A4EB5-2555-404B-BF90-CA52CB9C7CA2}" destId="{9058DD41-B492-4C86-A977-F9119B68D3B9}" srcOrd="2" destOrd="0" presId="urn:microsoft.com/office/officeart/2016/7/layout/LinearBlockProcessNumbered"/>
    <dgm:cxn modelId="{4D56334C-EA7D-4F72-8DB4-46AEAD295411}" type="presParOf" srcId="{7D4A1E1A-898A-41C7-9559-73261EA14B9C}" destId="{CCEFD27D-45BF-416B-81FA-05C0B38149F7}" srcOrd="3" destOrd="0" presId="urn:microsoft.com/office/officeart/2016/7/layout/LinearBlockProcessNumbered"/>
    <dgm:cxn modelId="{00F50C48-30F7-4516-B004-7CE41D7D2A1C}" type="presParOf" srcId="{7D4A1E1A-898A-41C7-9559-73261EA14B9C}" destId="{0D924B70-6BBF-40B6-873E-24B78E46872F}" srcOrd="4" destOrd="0" presId="urn:microsoft.com/office/officeart/2016/7/layout/LinearBlockProcessNumbered"/>
    <dgm:cxn modelId="{258193D7-8F24-405D-8726-75B7A7FF165A}" type="presParOf" srcId="{0D924B70-6BBF-40B6-873E-24B78E46872F}" destId="{59F9E159-0B0F-4A93-85BD-535555AB9FE9}" srcOrd="0" destOrd="0" presId="urn:microsoft.com/office/officeart/2016/7/layout/LinearBlockProcessNumbered"/>
    <dgm:cxn modelId="{8082BAE3-D609-4A16-9AFB-68789508B0E7}" type="presParOf" srcId="{0D924B70-6BBF-40B6-873E-24B78E46872F}" destId="{9A924467-2BA2-4F04-8350-3F0CE8002994}" srcOrd="1" destOrd="0" presId="urn:microsoft.com/office/officeart/2016/7/layout/LinearBlockProcessNumbered"/>
    <dgm:cxn modelId="{A1BB1ED4-6CD9-4587-B4E0-0A1400E2191E}" type="presParOf" srcId="{0D924B70-6BBF-40B6-873E-24B78E46872F}" destId="{18B3F64F-6456-4EBD-AB2B-E0C104A40ABE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3806EC-1C1D-4154-9B77-E42EA8E4F749}">
      <dsp:nvSpPr>
        <dsp:cNvPr id="0" name=""/>
        <dsp:cNvSpPr/>
      </dsp:nvSpPr>
      <dsp:spPr>
        <a:xfrm>
          <a:off x="1587779" y="19801"/>
          <a:ext cx="1715625" cy="17156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B166F4-21A1-451D-BA26-9E0B72F14E98}">
      <dsp:nvSpPr>
        <dsp:cNvPr id="0" name=""/>
        <dsp:cNvSpPr/>
      </dsp:nvSpPr>
      <dsp:spPr>
        <a:xfrm>
          <a:off x="1953404" y="385426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BD3900-C30D-40C4-BE9D-12ADFF4C5FAF}">
      <dsp:nvSpPr>
        <dsp:cNvPr id="0" name=""/>
        <dsp:cNvSpPr/>
      </dsp:nvSpPr>
      <dsp:spPr>
        <a:xfrm>
          <a:off x="1039341" y="2269802"/>
          <a:ext cx="28125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Energy savings ranged from </a:t>
          </a:r>
          <a:r>
            <a:rPr lang="en-US" sz="1200" b="1" kern="1200" dirty="0"/>
            <a:t>3-4%</a:t>
          </a:r>
          <a:r>
            <a:rPr lang="en-US" sz="1200" kern="1200" dirty="0"/>
            <a:t> for </a:t>
          </a:r>
          <a:r>
            <a:rPr lang="en-US" sz="1200" b="1" kern="1200" dirty="0"/>
            <a:t>interactive</a:t>
          </a:r>
          <a:r>
            <a:rPr lang="en-US" sz="1200" kern="1200" dirty="0"/>
            <a:t> nudges, </a:t>
          </a:r>
          <a:r>
            <a:rPr lang="en-US" sz="1200" b="1" kern="1200" dirty="0"/>
            <a:t>up to 16 % </a:t>
          </a:r>
          <a:r>
            <a:rPr lang="en-US" sz="1200" kern="1200" dirty="0"/>
            <a:t>for </a:t>
          </a:r>
          <a:r>
            <a:rPr lang="en-US" sz="1200" b="1" kern="1200" dirty="0"/>
            <a:t>Default</a:t>
          </a:r>
          <a:r>
            <a:rPr lang="en-US" sz="1200" kern="1200" dirty="0"/>
            <a:t> nudges for automated consumption optimization (e.g. EV charging). </a:t>
          </a:r>
        </a:p>
      </dsp:txBody>
      <dsp:txXfrm>
        <a:off x="1039341" y="2269802"/>
        <a:ext cx="2812500" cy="855000"/>
      </dsp:txXfrm>
    </dsp:sp>
    <dsp:sp modelId="{32F09925-E107-43AA-86AF-92D6BF6BEAB1}">
      <dsp:nvSpPr>
        <dsp:cNvPr id="0" name=""/>
        <dsp:cNvSpPr/>
      </dsp:nvSpPr>
      <dsp:spPr>
        <a:xfrm>
          <a:off x="4892466" y="19801"/>
          <a:ext cx="1715625" cy="17156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7FA35-DDDA-4DEC-8283-66BE20C6EF58}">
      <dsp:nvSpPr>
        <dsp:cNvPr id="0" name=""/>
        <dsp:cNvSpPr/>
      </dsp:nvSpPr>
      <dsp:spPr>
        <a:xfrm>
          <a:off x="5258091" y="385426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FC7A9D-AA72-4648-819B-357F06343150}">
      <dsp:nvSpPr>
        <dsp:cNvPr id="0" name=""/>
        <dsp:cNvSpPr/>
      </dsp:nvSpPr>
      <dsp:spPr>
        <a:xfrm>
          <a:off x="4344029" y="2269802"/>
          <a:ext cx="28125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Participants interacting with apps showed more pronounced nudging effects.</a:t>
          </a:r>
        </a:p>
      </dsp:txBody>
      <dsp:txXfrm>
        <a:off x="4344029" y="2269802"/>
        <a:ext cx="2812500" cy="855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8D5069-5872-408B-AF97-117349095650}">
      <dsp:nvSpPr>
        <dsp:cNvPr id="0" name=""/>
        <dsp:cNvSpPr/>
      </dsp:nvSpPr>
      <dsp:spPr>
        <a:xfrm>
          <a:off x="518185" y="244801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F8A91-0482-4907-BC21-7ADF62C8A513}">
      <dsp:nvSpPr>
        <dsp:cNvPr id="0" name=""/>
        <dsp:cNvSpPr/>
      </dsp:nvSpPr>
      <dsp:spPr>
        <a:xfrm>
          <a:off x="832623" y="559239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8AFD1-9480-43F4-9E3C-682800370FA9}">
      <dsp:nvSpPr>
        <dsp:cNvPr id="0" name=""/>
        <dsp:cNvSpPr/>
      </dsp:nvSpPr>
      <dsp:spPr>
        <a:xfrm>
          <a:off x="46529" y="21798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There was no consistent evidence supporting the effectiveness of nudges across all country settings. </a:t>
          </a:r>
        </a:p>
      </dsp:txBody>
      <dsp:txXfrm>
        <a:off x="46529" y="2179802"/>
        <a:ext cx="2418750" cy="720000"/>
      </dsp:txXfrm>
    </dsp:sp>
    <dsp:sp modelId="{53D74A09-56BC-4AEA-BAA0-2DAEE137A69D}">
      <dsp:nvSpPr>
        <dsp:cNvPr id="0" name=""/>
        <dsp:cNvSpPr/>
      </dsp:nvSpPr>
      <dsp:spPr>
        <a:xfrm>
          <a:off x="3360216" y="244801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57325-80C4-4AF2-A7F0-AEEDF73640B7}">
      <dsp:nvSpPr>
        <dsp:cNvPr id="0" name=""/>
        <dsp:cNvSpPr/>
      </dsp:nvSpPr>
      <dsp:spPr>
        <a:xfrm>
          <a:off x="3674654" y="559239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49302-B8CB-4B14-AAC8-EB6A74BD6A67}">
      <dsp:nvSpPr>
        <dsp:cNvPr id="0" name=""/>
        <dsp:cNvSpPr/>
      </dsp:nvSpPr>
      <dsp:spPr>
        <a:xfrm>
          <a:off x="2888560" y="21798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Confounding factors distorted results (e.g. high prices due to the energy crisis 2022). </a:t>
          </a:r>
        </a:p>
      </dsp:txBody>
      <dsp:txXfrm>
        <a:off x="2888560" y="2179802"/>
        <a:ext cx="2418750" cy="720000"/>
      </dsp:txXfrm>
    </dsp:sp>
    <dsp:sp modelId="{28AB762D-292B-4DBF-944D-5918B7F98F85}">
      <dsp:nvSpPr>
        <dsp:cNvPr id="0" name=""/>
        <dsp:cNvSpPr/>
      </dsp:nvSpPr>
      <dsp:spPr>
        <a:xfrm>
          <a:off x="6202248" y="244801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38B728-68E2-4C9B-A0F5-C9A1B080B0B9}">
      <dsp:nvSpPr>
        <dsp:cNvPr id="0" name=""/>
        <dsp:cNvSpPr/>
      </dsp:nvSpPr>
      <dsp:spPr>
        <a:xfrm>
          <a:off x="6516685" y="559239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D1F0E-C720-4801-ABE1-C3CD14028878}">
      <dsp:nvSpPr>
        <dsp:cNvPr id="0" name=""/>
        <dsp:cNvSpPr/>
      </dsp:nvSpPr>
      <dsp:spPr>
        <a:xfrm>
          <a:off x="5730591" y="21798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In each pilot, some groups/outcomes showed insignificant or contradictory effects.</a:t>
          </a:r>
        </a:p>
      </dsp:txBody>
      <dsp:txXfrm>
        <a:off x="5730591" y="2179802"/>
        <a:ext cx="24187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5FE55-E7FD-42CD-86D2-7417D91EA666}">
      <dsp:nvSpPr>
        <dsp:cNvPr id="0" name=""/>
        <dsp:cNvSpPr/>
      </dsp:nvSpPr>
      <dsp:spPr>
        <a:xfrm>
          <a:off x="0" y="14137"/>
          <a:ext cx="4775935" cy="477593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F9939-A0B8-4465-8682-3BC8C5B8C02E}">
      <dsp:nvSpPr>
        <dsp:cNvPr id="0" name=""/>
        <dsp:cNvSpPr/>
      </dsp:nvSpPr>
      <dsp:spPr>
        <a:xfrm>
          <a:off x="453713" y="467851"/>
          <a:ext cx="1862614" cy="18626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Limited interaction with apps, </a:t>
          </a:r>
          <a:endParaRPr lang="en-US" sz="1500" kern="1200"/>
        </a:p>
      </dsp:txBody>
      <dsp:txXfrm>
        <a:off x="544638" y="558776"/>
        <a:ext cx="1680764" cy="1680764"/>
      </dsp:txXfrm>
    </dsp:sp>
    <dsp:sp modelId="{84414190-0466-43B4-8D61-B15F17564D8A}">
      <dsp:nvSpPr>
        <dsp:cNvPr id="0" name=""/>
        <dsp:cNvSpPr/>
      </dsp:nvSpPr>
      <dsp:spPr>
        <a:xfrm>
          <a:off x="2459606" y="467851"/>
          <a:ext cx="1862614" cy="1862614"/>
        </a:xfrm>
        <a:prstGeom prst="roundRect">
          <a:avLst/>
        </a:prstGeom>
        <a:solidFill>
          <a:schemeClr val="accent5">
            <a:hueOff val="-3391547"/>
            <a:satOff val="-17098"/>
            <a:lumOff val="1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unfavorable time periods (e.g. holidays), </a:t>
          </a:r>
          <a:endParaRPr lang="en-US" sz="1500" kern="1200"/>
        </a:p>
      </dsp:txBody>
      <dsp:txXfrm>
        <a:off x="2550531" y="558776"/>
        <a:ext cx="1680764" cy="1680764"/>
      </dsp:txXfrm>
    </dsp:sp>
    <dsp:sp modelId="{57AF1F85-4CE3-4B85-9944-24BF9E4072F3}">
      <dsp:nvSpPr>
        <dsp:cNvPr id="0" name=""/>
        <dsp:cNvSpPr/>
      </dsp:nvSpPr>
      <dsp:spPr>
        <a:xfrm>
          <a:off x="453713" y="2473744"/>
          <a:ext cx="1862614" cy="1862614"/>
        </a:xfrm>
        <a:prstGeom prst="roundRect">
          <a:avLst/>
        </a:prstGeom>
        <a:solidFill>
          <a:schemeClr val="accent5">
            <a:hueOff val="-6783094"/>
            <a:satOff val="-34197"/>
            <a:lumOff val="2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weather effects can be limiting the effectiveness of nudges (e.g. mild winters in BE and GR lessened the need for heating). </a:t>
          </a:r>
          <a:endParaRPr lang="en-US" sz="1500" kern="1200"/>
        </a:p>
      </dsp:txBody>
      <dsp:txXfrm>
        <a:off x="544638" y="2564669"/>
        <a:ext cx="1680764" cy="1680764"/>
      </dsp:txXfrm>
    </dsp:sp>
    <dsp:sp modelId="{5436C004-E050-4E48-B8F4-CC9BC37D4582}">
      <dsp:nvSpPr>
        <dsp:cNvPr id="0" name=""/>
        <dsp:cNvSpPr/>
      </dsp:nvSpPr>
      <dsp:spPr>
        <a:xfrm>
          <a:off x="2459606" y="2473744"/>
          <a:ext cx="1862614" cy="1862614"/>
        </a:xfrm>
        <a:prstGeom prst="roundRect">
          <a:avLst/>
        </a:prstGeom>
        <a:solidFill>
          <a:schemeClr val="accent5">
            <a:hueOff val="-10174640"/>
            <a:satOff val="-51295"/>
            <a:lumOff val="3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Energy literacy is not a guaranteed outcome from nudging.</a:t>
          </a:r>
          <a:endParaRPr lang="en-US" sz="1500" kern="1200"/>
        </a:p>
      </dsp:txBody>
      <dsp:txXfrm>
        <a:off x="2550531" y="2564669"/>
        <a:ext cx="1680764" cy="16807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AA675F-88FA-4FB2-BD4A-4BB59B473F60}">
      <dsp:nvSpPr>
        <dsp:cNvPr id="0" name=""/>
        <dsp:cNvSpPr/>
      </dsp:nvSpPr>
      <dsp:spPr>
        <a:xfrm>
          <a:off x="640" y="16367"/>
          <a:ext cx="2593224" cy="31118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153" tIns="0" rIns="256153" bIns="33020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Choose nudges with immediate response (e.g., defaults) to avoid convoluted links  towards behavioral change which can decrease the effectiveness and complicate the monitoring. </a:t>
          </a:r>
        </a:p>
      </dsp:txBody>
      <dsp:txXfrm>
        <a:off x="640" y="1261115"/>
        <a:ext cx="2593224" cy="1867121"/>
      </dsp:txXfrm>
    </dsp:sp>
    <dsp:sp modelId="{0E76FD8B-5DF5-408C-B8E8-EE8D30913085}">
      <dsp:nvSpPr>
        <dsp:cNvPr id="0" name=""/>
        <dsp:cNvSpPr/>
      </dsp:nvSpPr>
      <dsp:spPr>
        <a:xfrm>
          <a:off x="640" y="16367"/>
          <a:ext cx="2593224" cy="12447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153" tIns="165100" rIns="256153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01</a:t>
          </a:r>
        </a:p>
      </dsp:txBody>
      <dsp:txXfrm>
        <a:off x="640" y="16367"/>
        <a:ext cx="2593224" cy="1244747"/>
      </dsp:txXfrm>
    </dsp:sp>
    <dsp:sp modelId="{062D644B-5734-4E66-BCFE-C92A11061BAB}">
      <dsp:nvSpPr>
        <dsp:cNvPr id="0" name=""/>
        <dsp:cNvSpPr/>
      </dsp:nvSpPr>
      <dsp:spPr>
        <a:xfrm>
          <a:off x="2801323" y="16367"/>
          <a:ext cx="2593224" cy="3111869"/>
        </a:xfrm>
        <a:prstGeom prst="rect">
          <a:avLst/>
        </a:prstGeom>
        <a:solidFill>
          <a:schemeClr val="accent2">
            <a:hueOff val="7509210"/>
            <a:satOff val="-29870"/>
            <a:lumOff val="8726"/>
            <a:alphaOff val="0"/>
          </a:schemeClr>
        </a:solidFill>
        <a:ln w="12700" cap="flat" cmpd="sng" algn="ctr">
          <a:solidFill>
            <a:schemeClr val="accent2">
              <a:hueOff val="7509210"/>
              <a:satOff val="-29870"/>
              <a:lumOff val="8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153" tIns="0" rIns="256153" bIns="33020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Align</a:t>
          </a:r>
          <a:r>
            <a:rPr lang="en-US" sz="1800" kern="1200" dirty="0">
              <a:latin typeface="Calibri Light" panose="020F0302020204030204"/>
            </a:rPr>
            <a:t> nudges</a:t>
          </a:r>
          <a:r>
            <a:rPr lang="en-US" sz="1800" kern="1200" dirty="0"/>
            <a:t> </a:t>
          </a:r>
          <a:r>
            <a:rPr lang="en-US" sz="1800" kern="1200" dirty="0">
              <a:latin typeface="Calibri Light" panose="020F0302020204030204"/>
            </a:rPr>
            <a:t>and  </a:t>
          </a:r>
          <a:r>
            <a:rPr lang="en-US" sz="1800" kern="1200" dirty="0"/>
            <a:t>regulatory incentives </a:t>
          </a:r>
          <a:r>
            <a:rPr lang="en-US" sz="1800" kern="1200" dirty="0">
              <a:latin typeface="Calibri Light" panose="020F0302020204030204"/>
            </a:rPr>
            <a:t>[otherwise risk offsetting </a:t>
          </a:r>
          <a:r>
            <a:rPr lang="en-US" sz="1800" kern="1200" dirty="0"/>
            <a:t>nudging effects</a:t>
          </a:r>
          <a:r>
            <a:rPr lang="en-US" sz="1800" kern="1200" dirty="0">
              <a:latin typeface="Calibri Light" panose="020F0302020204030204"/>
            </a:rPr>
            <a:t>]</a:t>
          </a:r>
          <a:r>
            <a:rPr lang="en-US" sz="1800" kern="1200" dirty="0"/>
            <a:t> </a:t>
          </a:r>
        </a:p>
      </dsp:txBody>
      <dsp:txXfrm>
        <a:off x="2801323" y="1261115"/>
        <a:ext cx="2593224" cy="1867121"/>
      </dsp:txXfrm>
    </dsp:sp>
    <dsp:sp modelId="{70743901-E11A-462E-B614-02D87C94FFFE}">
      <dsp:nvSpPr>
        <dsp:cNvPr id="0" name=""/>
        <dsp:cNvSpPr/>
      </dsp:nvSpPr>
      <dsp:spPr>
        <a:xfrm>
          <a:off x="2801323" y="16367"/>
          <a:ext cx="2593224" cy="12447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153" tIns="165100" rIns="256153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02</a:t>
          </a:r>
        </a:p>
      </dsp:txBody>
      <dsp:txXfrm>
        <a:off x="2801323" y="16367"/>
        <a:ext cx="2593224" cy="1244747"/>
      </dsp:txXfrm>
    </dsp:sp>
    <dsp:sp modelId="{59F9E159-0B0F-4A93-85BD-535555AB9FE9}">
      <dsp:nvSpPr>
        <dsp:cNvPr id="0" name=""/>
        <dsp:cNvSpPr/>
      </dsp:nvSpPr>
      <dsp:spPr>
        <a:xfrm>
          <a:off x="5602005" y="16367"/>
          <a:ext cx="2593224" cy="3111869"/>
        </a:xfrm>
        <a:prstGeom prst="rect">
          <a:avLst/>
        </a:prstGeom>
        <a:solidFill>
          <a:schemeClr val="accent2">
            <a:hueOff val="15018420"/>
            <a:satOff val="-59741"/>
            <a:lumOff val="17451"/>
            <a:alphaOff val="0"/>
          </a:schemeClr>
        </a:solidFill>
        <a:ln w="12700" cap="flat" cmpd="sng" algn="ctr">
          <a:solidFill>
            <a:schemeClr val="accent2">
              <a:hueOff val="15018420"/>
              <a:satOff val="-59741"/>
              <a:lumOff val="17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153" tIns="0" rIns="256153" bIns="33020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</a:t>
          </a:r>
          <a:r>
            <a:rPr lang="en-US" sz="1800" kern="1200" dirty="0">
              <a:latin typeface="Calibri Light" panose="020F0302020204030204"/>
            </a:rPr>
            <a:t> </a:t>
          </a:r>
          <a:r>
            <a:rPr lang="en-US" sz="1800" kern="1200" dirty="0"/>
            <a:t>field trials, </a:t>
          </a:r>
          <a:r>
            <a:rPr lang="en-US" sz="1800" kern="1200" dirty="0">
              <a:latin typeface="Calibri Light" panose="020F0302020204030204"/>
            </a:rPr>
            <a:t>increase the number of</a:t>
          </a:r>
          <a:r>
            <a:rPr lang="en-US" sz="1800" kern="1200" dirty="0"/>
            <a:t> households, </a:t>
          </a:r>
          <a:r>
            <a:rPr lang="en-US" sz="1800" kern="1200" dirty="0">
              <a:latin typeface="Calibri Light" panose="020F0302020204030204"/>
            </a:rPr>
            <a:t>ensure representative groups</a:t>
          </a:r>
          <a:r>
            <a:rPr lang="en-US" sz="1800" kern="1200" dirty="0"/>
            <a:t>, and test fewer interventions.</a:t>
          </a:r>
        </a:p>
      </dsp:txBody>
      <dsp:txXfrm>
        <a:off x="5602005" y="1261115"/>
        <a:ext cx="2593224" cy="1867121"/>
      </dsp:txXfrm>
    </dsp:sp>
    <dsp:sp modelId="{9A924467-2BA2-4F04-8350-3F0CE8002994}">
      <dsp:nvSpPr>
        <dsp:cNvPr id="0" name=""/>
        <dsp:cNvSpPr/>
      </dsp:nvSpPr>
      <dsp:spPr>
        <a:xfrm>
          <a:off x="5602005" y="16367"/>
          <a:ext cx="2593224" cy="12447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153" tIns="165100" rIns="256153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03</a:t>
          </a:r>
        </a:p>
      </dsp:txBody>
      <dsp:txXfrm>
        <a:off x="5602005" y="16367"/>
        <a:ext cx="2593224" cy="1244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F0C08-B556-5C41-AA0E-D67F6A9DCF34}" type="datetime5">
              <a:rPr lang="en-US" smtClean="0"/>
              <a:t>28-Nov-23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00639-314A-E74A-94AC-F92FE93EB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623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B04B6-7480-A94E-8C14-2AD8BD0900CD}" type="datetime5">
              <a:rPr lang="en-US" smtClean="0"/>
              <a:t>28-Nov-23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A1512-10C5-F541-AA22-18C4EA053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986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455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139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67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274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6396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6479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3170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7840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5890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endParaRPr lang="en-US" dirty="0"/>
          </a:p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en-US" dirty="0"/>
              <a:t>Are surveys enough? No. We see different effects between surveys (self-reported </a:t>
            </a:r>
            <a:r>
              <a:rPr lang="en-US" dirty="0" err="1"/>
              <a:t>intentiosn</a:t>
            </a:r>
            <a:r>
              <a:rPr lang="en-US" dirty="0"/>
              <a:t>) and the actual reductions in energy (from smart meters)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en-US" dirty="0" err="1"/>
              <a:t>Behavioural</a:t>
            </a:r>
            <a:r>
              <a:rPr lang="en-US" dirty="0"/>
              <a:t> effects are not easy to distinguish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dirty="0"/>
              <a:t>We can need repeatable experiments with large enough </a:t>
            </a:r>
            <a:r>
              <a:rPr lang="en-US" dirty="0" err="1"/>
              <a:t>representatvive</a:t>
            </a:r>
            <a:r>
              <a:rPr lang="en-US" dirty="0"/>
              <a:t> groups before we establish a reliable method to estimate more reliably the impact of </a:t>
            </a:r>
            <a:r>
              <a:rPr lang="en-US" dirty="0" err="1"/>
              <a:t>behavioural</a:t>
            </a:r>
            <a:r>
              <a:rPr lang="en-US" dirty="0"/>
              <a:t> interventions 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1506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64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DC3B5FC-8D06-4E80-9BB8-63F1AFE4B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17" y="1897725"/>
            <a:ext cx="6215207" cy="674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title</a:t>
            </a:r>
            <a:r>
              <a:rPr lang="pt-PT" dirty="0"/>
              <a:t> </a:t>
            </a:r>
            <a:r>
              <a:rPr lang="pt-PT" dirty="0" err="1"/>
              <a:t>style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4347C32-7375-4146-B2DE-89FBE1BEC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582" y="2872362"/>
            <a:ext cx="5903768" cy="33855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2123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23970" y="271381"/>
            <a:ext cx="6504393" cy="40011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320636" y="1108364"/>
            <a:ext cx="6407727" cy="368049"/>
          </a:xfrm>
        </p:spPr>
        <p:txBody>
          <a:bodyPr/>
          <a:lstStyle>
            <a:lvl1pPr marL="0" indent="0">
              <a:buFont typeface="+mj-lt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450C0E-019E-4C7C-9597-1A2EEA094CDC}"/>
              </a:ext>
            </a:extLst>
          </p:cNvPr>
          <p:cNvCxnSpPr>
            <a:cxnSpLocks/>
          </p:cNvCxnSpPr>
          <p:nvPr userDrawn="1"/>
        </p:nvCxnSpPr>
        <p:spPr>
          <a:xfrm>
            <a:off x="401895" y="5143229"/>
            <a:ext cx="41425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2282908" y="249436"/>
            <a:ext cx="3581100" cy="461665"/>
          </a:xfrm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2282650" y="1043788"/>
            <a:ext cx="3581357" cy="368049"/>
          </a:xfr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963824" y="537456"/>
            <a:ext cx="2898775" cy="421037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5144" y="327643"/>
            <a:ext cx="4413711" cy="4616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5834715" y="1515005"/>
            <a:ext cx="3021690" cy="327033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834715" y="1562731"/>
            <a:ext cx="3021690" cy="31216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365144" y="1538339"/>
            <a:ext cx="3322147" cy="368049"/>
          </a:xfr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4313" y="4177302"/>
            <a:ext cx="4726415" cy="461665"/>
          </a:xfrm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484604" y="357557"/>
            <a:ext cx="2856323" cy="32191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5576455" y="363438"/>
            <a:ext cx="3407261" cy="3213245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548" y="317913"/>
            <a:ext cx="3688699" cy="3761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7" hasCustomPrompt="1"/>
          </p:nvPr>
        </p:nvSpPr>
        <p:spPr>
          <a:xfrm>
            <a:off x="5690480" y="1289144"/>
            <a:ext cx="3294193" cy="128306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GB" dirty="0"/>
              <a:t>Chart</a:t>
            </a:r>
          </a:p>
        </p:txBody>
      </p:sp>
      <p:sp>
        <p:nvSpPr>
          <p:cNvPr id="6" name="SmartArt Placeholder 6"/>
          <p:cNvSpPr>
            <a:spLocks noGrp="1"/>
          </p:cNvSpPr>
          <p:nvPr>
            <p:ph type="dgm" sz="quarter" idx="18" hasCustomPrompt="1"/>
          </p:nvPr>
        </p:nvSpPr>
        <p:spPr>
          <a:xfrm>
            <a:off x="5690480" y="2985655"/>
            <a:ext cx="3294193" cy="1286204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GB" dirty="0"/>
              <a:t>SmartArt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40733" y="2985655"/>
            <a:ext cx="3032096" cy="128293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2500745" y="1289273"/>
            <a:ext cx="3032096" cy="128293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4"/>
          <p:cNvSpPr>
            <a:spLocks noGrp="1"/>
          </p:cNvSpPr>
          <p:nvPr>
            <p:ph type="body" sz="quarter" idx="27"/>
          </p:nvPr>
        </p:nvSpPr>
        <p:spPr>
          <a:xfrm>
            <a:off x="2295042" y="3132281"/>
            <a:ext cx="1467479" cy="246221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28"/>
          </p:nvPr>
        </p:nvSpPr>
        <p:spPr>
          <a:xfrm>
            <a:off x="2295043" y="3581796"/>
            <a:ext cx="1467478" cy="2462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000">
                <a:solidFill>
                  <a:srgbClr val="FFDE2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4043878" y="3130675"/>
            <a:ext cx="1467479" cy="246221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1200" b="1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30"/>
          </p:nvPr>
        </p:nvSpPr>
        <p:spPr>
          <a:xfrm>
            <a:off x="4043879" y="3580190"/>
            <a:ext cx="1467478" cy="2462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lang="en-US" sz="1000" b="0" i="0" kern="1200" dirty="0">
                <a:solidFill>
                  <a:srgbClr val="FFDE2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31"/>
          </p:nvPr>
        </p:nvSpPr>
        <p:spPr>
          <a:xfrm>
            <a:off x="5817424" y="3130675"/>
            <a:ext cx="1467479" cy="246221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12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32"/>
          </p:nvPr>
        </p:nvSpPr>
        <p:spPr>
          <a:xfrm>
            <a:off x="5817425" y="3580190"/>
            <a:ext cx="1467478" cy="2462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lang="en-US" sz="1000" b="0" i="0" kern="1200" dirty="0">
                <a:solidFill>
                  <a:srgbClr val="FFDE2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33"/>
          </p:nvPr>
        </p:nvSpPr>
        <p:spPr>
          <a:xfrm>
            <a:off x="7573188" y="3132281"/>
            <a:ext cx="1467479" cy="246221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1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34"/>
          </p:nvPr>
        </p:nvSpPr>
        <p:spPr>
          <a:xfrm>
            <a:off x="7573189" y="3581796"/>
            <a:ext cx="1467478" cy="2462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lang="en-US" sz="1000" b="0" i="0" kern="1200" dirty="0">
                <a:solidFill>
                  <a:srgbClr val="FFDE2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35"/>
          </p:nvPr>
        </p:nvSpPr>
        <p:spPr>
          <a:xfrm>
            <a:off x="3251232" y="358493"/>
            <a:ext cx="2564925" cy="14081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36"/>
          </p:nvPr>
        </p:nvSpPr>
        <p:spPr>
          <a:xfrm>
            <a:off x="5816157" y="358493"/>
            <a:ext cx="2564925" cy="1408112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40"/>
          </p:nvPr>
        </p:nvSpPr>
        <p:spPr>
          <a:xfrm>
            <a:off x="3905857" y="816377"/>
            <a:ext cx="1655064" cy="1901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42"/>
          </p:nvPr>
        </p:nvSpPr>
        <p:spPr>
          <a:xfrm>
            <a:off x="3905857" y="2793516"/>
            <a:ext cx="1655064" cy="1901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43"/>
          </p:nvPr>
        </p:nvSpPr>
        <p:spPr>
          <a:xfrm>
            <a:off x="5643217" y="816377"/>
            <a:ext cx="1655064" cy="1901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44"/>
          </p:nvPr>
        </p:nvSpPr>
        <p:spPr>
          <a:xfrm>
            <a:off x="5643217" y="2793516"/>
            <a:ext cx="1655064" cy="1901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9446" y="231811"/>
            <a:ext cx="4726415" cy="40011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4" name="Text Placeholder 18"/>
          <p:cNvSpPr>
            <a:spLocks noGrp="1"/>
          </p:cNvSpPr>
          <p:nvPr>
            <p:ph type="body" sz="quarter" idx="29"/>
          </p:nvPr>
        </p:nvSpPr>
        <p:spPr>
          <a:xfrm>
            <a:off x="3289447" y="640738"/>
            <a:ext cx="4726414" cy="2462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000" b="0" i="0">
                <a:solidFill>
                  <a:srgbClr val="7F7F7F"/>
                </a:solidFill>
                <a:latin typeface="+mj-lt"/>
                <a:cs typeface="Helvetica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27"/>
          </p:nvPr>
        </p:nvSpPr>
        <p:spPr>
          <a:xfrm>
            <a:off x="2237508" y="2514143"/>
            <a:ext cx="1397041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28"/>
          </p:nvPr>
        </p:nvSpPr>
        <p:spPr>
          <a:xfrm>
            <a:off x="2237508" y="2948004"/>
            <a:ext cx="1397041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30"/>
          </p:nvPr>
        </p:nvSpPr>
        <p:spPr>
          <a:xfrm>
            <a:off x="3955188" y="2506566"/>
            <a:ext cx="1529894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31"/>
          </p:nvPr>
        </p:nvSpPr>
        <p:spPr>
          <a:xfrm>
            <a:off x="3955188" y="2940427"/>
            <a:ext cx="1529893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32"/>
          </p:nvPr>
        </p:nvSpPr>
        <p:spPr>
          <a:xfrm>
            <a:off x="5784940" y="2506566"/>
            <a:ext cx="1529894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3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33"/>
          </p:nvPr>
        </p:nvSpPr>
        <p:spPr>
          <a:xfrm>
            <a:off x="5784940" y="2940427"/>
            <a:ext cx="1529893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34"/>
          </p:nvPr>
        </p:nvSpPr>
        <p:spPr>
          <a:xfrm>
            <a:off x="7621619" y="2506566"/>
            <a:ext cx="1383836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4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35"/>
          </p:nvPr>
        </p:nvSpPr>
        <p:spPr>
          <a:xfrm>
            <a:off x="7621620" y="2940427"/>
            <a:ext cx="1383835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Oval 16"/>
          <p:cNvSpPr/>
          <p:nvPr userDrawn="1"/>
        </p:nvSpPr>
        <p:spPr>
          <a:xfrm flipH="1">
            <a:off x="2306782" y="1253836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76</a:t>
            </a:r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"/>
              </a:rPr>
              <a:t>%</a:t>
            </a:r>
          </a:p>
        </p:txBody>
      </p:sp>
      <p:sp>
        <p:nvSpPr>
          <p:cNvPr id="18" name="Arc 17"/>
          <p:cNvSpPr/>
          <p:nvPr userDrawn="1"/>
        </p:nvSpPr>
        <p:spPr>
          <a:xfrm flipH="1">
            <a:off x="2306782" y="1253836"/>
            <a:ext cx="972344" cy="831273"/>
          </a:xfrm>
          <a:prstGeom prst="arc">
            <a:avLst>
              <a:gd name="adj1" fmla="val 20984215"/>
              <a:gd name="adj2" fmla="val 16212414"/>
            </a:avLst>
          </a:prstGeom>
          <a:ln w="762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Oval 19"/>
          <p:cNvSpPr/>
          <p:nvPr userDrawn="1"/>
        </p:nvSpPr>
        <p:spPr>
          <a:xfrm flipH="1">
            <a:off x="4168674" y="1253835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64%</a:t>
            </a:r>
          </a:p>
        </p:txBody>
      </p:sp>
      <p:sp>
        <p:nvSpPr>
          <p:cNvPr id="21" name="Arc 20"/>
          <p:cNvSpPr/>
          <p:nvPr userDrawn="1"/>
        </p:nvSpPr>
        <p:spPr>
          <a:xfrm flipH="1">
            <a:off x="4168674" y="1253835"/>
            <a:ext cx="972344" cy="831273"/>
          </a:xfrm>
          <a:prstGeom prst="arc">
            <a:avLst>
              <a:gd name="adj1" fmla="val 3038232"/>
              <a:gd name="adj2" fmla="val 16212414"/>
            </a:avLst>
          </a:prstGeom>
          <a:ln w="76200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 flipH="1">
            <a:off x="6000648" y="1253835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33%</a:t>
            </a:r>
          </a:p>
        </p:txBody>
      </p:sp>
      <p:sp>
        <p:nvSpPr>
          <p:cNvPr id="23" name="Arc 22"/>
          <p:cNvSpPr/>
          <p:nvPr userDrawn="1"/>
        </p:nvSpPr>
        <p:spPr>
          <a:xfrm flipH="1">
            <a:off x="6000648" y="1253835"/>
            <a:ext cx="972344" cy="831273"/>
          </a:xfrm>
          <a:prstGeom prst="arc">
            <a:avLst>
              <a:gd name="adj1" fmla="val 9030343"/>
              <a:gd name="adj2" fmla="val 16212414"/>
            </a:avLst>
          </a:prstGeom>
          <a:ln w="76200" cap="rnd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 flipH="1">
            <a:off x="7839549" y="1253836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92%</a:t>
            </a:r>
          </a:p>
        </p:txBody>
      </p:sp>
      <p:sp>
        <p:nvSpPr>
          <p:cNvPr id="25" name="Arc 24"/>
          <p:cNvSpPr/>
          <p:nvPr userDrawn="1"/>
        </p:nvSpPr>
        <p:spPr>
          <a:xfrm flipH="1">
            <a:off x="7839549" y="1253836"/>
            <a:ext cx="972344" cy="831273"/>
          </a:xfrm>
          <a:prstGeom prst="arc">
            <a:avLst>
              <a:gd name="adj1" fmla="val 18639645"/>
              <a:gd name="adj2" fmla="val 16212414"/>
            </a:avLst>
          </a:prstGeom>
          <a:ln w="76200" cap="rnd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661" y="526404"/>
            <a:ext cx="4726415" cy="40011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4" name="Text Placeholder 18"/>
          <p:cNvSpPr>
            <a:spLocks noGrp="1"/>
          </p:cNvSpPr>
          <p:nvPr>
            <p:ph type="body" sz="quarter" idx="29"/>
          </p:nvPr>
        </p:nvSpPr>
        <p:spPr>
          <a:xfrm>
            <a:off x="3347662" y="935331"/>
            <a:ext cx="4726414" cy="2462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000" b="0" i="0">
                <a:solidFill>
                  <a:srgbClr val="7F7F7F"/>
                </a:solidFill>
                <a:latin typeface="+mj-lt"/>
                <a:cs typeface="Helvetica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27"/>
          </p:nvPr>
        </p:nvSpPr>
        <p:spPr>
          <a:xfrm>
            <a:off x="2735681" y="3008798"/>
            <a:ext cx="1861759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28"/>
          </p:nvPr>
        </p:nvSpPr>
        <p:spPr>
          <a:xfrm>
            <a:off x="2735682" y="3448544"/>
            <a:ext cx="1861758" cy="233397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30"/>
          </p:nvPr>
        </p:nvSpPr>
        <p:spPr>
          <a:xfrm>
            <a:off x="4780179" y="3001221"/>
            <a:ext cx="1861759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31"/>
          </p:nvPr>
        </p:nvSpPr>
        <p:spPr>
          <a:xfrm>
            <a:off x="4780180" y="3440967"/>
            <a:ext cx="1861758" cy="233397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32"/>
          </p:nvPr>
        </p:nvSpPr>
        <p:spPr>
          <a:xfrm>
            <a:off x="6824678" y="3001221"/>
            <a:ext cx="1861759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33"/>
          </p:nvPr>
        </p:nvSpPr>
        <p:spPr>
          <a:xfrm>
            <a:off x="6824679" y="3440967"/>
            <a:ext cx="1861758" cy="233397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Chart Placeholder 17"/>
          <p:cNvSpPr>
            <a:spLocks noGrp="1"/>
          </p:cNvSpPr>
          <p:nvPr>
            <p:ph type="chart" sz="quarter" idx="36"/>
          </p:nvPr>
        </p:nvSpPr>
        <p:spPr>
          <a:xfrm>
            <a:off x="2735681" y="1617326"/>
            <a:ext cx="1862138" cy="12287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9" name="Chart Placeholder 17"/>
          <p:cNvSpPr>
            <a:spLocks noGrp="1"/>
          </p:cNvSpPr>
          <p:nvPr>
            <p:ph type="chart" sz="quarter" idx="37"/>
          </p:nvPr>
        </p:nvSpPr>
        <p:spPr>
          <a:xfrm>
            <a:off x="4779800" y="1617325"/>
            <a:ext cx="1862138" cy="1228725"/>
          </a:xfrm>
        </p:spPr>
        <p:txBody>
          <a:bodyPr/>
          <a:lstStyle/>
          <a:p>
            <a:endParaRPr lang="en-GB"/>
          </a:p>
        </p:txBody>
      </p:sp>
      <p:sp>
        <p:nvSpPr>
          <p:cNvPr id="20" name="Chart Placeholder 17"/>
          <p:cNvSpPr>
            <a:spLocks noGrp="1"/>
          </p:cNvSpPr>
          <p:nvPr>
            <p:ph type="chart" sz="quarter" idx="38"/>
          </p:nvPr>
        </p:nvSpPr>
        <p:spPr>
          <a:xfrm>
            <a:off x="6823919" y="1617325"/>
            <a:ext cx="1862138" cy="1228725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699" y="493863"/>
            <a:ext cx="4726415" cy="40011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4" name="Text Placeholder 18"/>
          <p:cNvSpPr>
            <a:spLocks noGrp="1"/>
          </p:cNvSpPr>
          <p:nvPr>
            <p:ph type="body" sz="quarter" idx="29"/>
          </p:nvPr>
        </p:nvSpPr>
        <p:spPr>
          <a:xfrm>
            <a:off x="3265700" y="902790"/>
            <a:ext cx="4726414" cy="2462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000" b="0" i="0">
                <a:solidFill>
                  <a:srgbClr val="7F7F7F"/>
                </a:solidFill>
                <a:latin typeface="+mj-lt"/>
                <a:cs typeface="Helvetica Ligh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4470466" y="1822619"/>
            <a:ext cx="2384971" cy="2339206"/>
            <a:chOff x="3858420" y="1189129"/>
            <a:chExt cx="4475163" cy="4475163"/>
          </a:xfrm>
        </p:grpSpPr>
        <p:sp>
          <p:nvSpPr>
            <p:cNvPr id="38" name="Freeform: Shape 13"/>
            <p:cNvSpPr/>
            <p:nvPr/>
          </p:nvSpPr>
          <p:spPr>
            <a:xfrm>
              <a:off x="3858422" y="1189132"/>
              <a:ext cx="2237582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2237582 w 2237582"/>
                <a:gd name="connsiteY1" fmla="*/ 931290 h 2239871"/>
                <a:gd name="connsiteX2" fmla="*/ 2237578 w 2237582"/>
                <a:gd name="connsiteY2" fmla="*/ 931290 h 2239871"/>
                <a:gd name="connsiteX3" fmla="*/ 931292 w 2237582"/>
                <a:gd name="connsiteY3" fmla="*/ 2237576 h 2239871"/>
                <a:gd name="connsiteX4" fmla="*/ 931360 w 2237582"/>
                <a:gd name="connsiteY4" fmla="*/ 2238918 h 2239871"/>
                <a:gd name="connsiteX5" fmla="*/ 1 w 2237582"/>
                <a:gd name="connsiteY5" fmla="*/ 2239871 h 2239871"/>
                <a:gd name="connsiteX6" fmla="*/ 654563 w 2237582"/>
                <a:gd name="connsiteY6" fmla="*/ 656182 h 2239871"/>
                <a:gd name="connsiteX7" fmla="*/ 2237582 w 2237582"/>
                <a:gd name="connsiteY7" fmla="*/ 0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lnTo>
                    <a:pt x="2237582" y="931290"/>
                  </a:lnTo>
                  <a:lnTo>
                    <a:pt x="2237578" y="931290"/>
                  </a:lnTo>
                  <a:cubicBezTo>
                    <a:pt x="1516136" y="931290"/>
                    <a:pt x="931292" y="1516134"/>
                    <a:pt x="931292" y="2237576"/>
                  </a:cubicBezTo>
                  <a:lnTo>
                    <a:pt x="931360" y="2238918"/>
                  </a:lnTo>
                  <a:lnTo>
                    <a:pt x="1" y="2239871"/>
                  </a:lnTo>
                  <a:cubicBezTo>
                    <a:pt x="-607" y="1646031"/>
                    <a:pt x="234869" y="1076305"/>
                    <a:pt x="654563" y="656182"/>
                  </a:cubicBezTo>
                  <a:cubicBezTo>
                    <a:pt x="1074257" y="236059"/>
                    <a:pt x="1643741" y="0"/>
                    <a:pt x="22375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9" name="Freeform: Shape 17"/>
            <p:cNvSpPr/>
            <p:nvPr/>
          </p:nvSpPr>
          <p:spPr>
            <a:xfrm rot="16200000">
              <a:off x="3859565" y="3425565"/>
              <a:ext cx="2237582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2237582 w 2237582"/>
                <a:gd name="connsiteY1" fmla="*/ 931294 h 2239871"/>
                <a:gd name="connsiteX2" fmla="*/ 2104024 w 2237582"/>
                <a:gd name="connsiteY2" fmla="*/ 938038 h 2239871"/>
                <a:gd name="connsiteX3" fmla="*/ 931298 w 2237582"/>
                <a:gd name="connsiteY3" fmla="*/ 2237580 h 2239871"/>
                <a:gd name="connsiteX4" fmla="*/ 931366 w 2237582"/>
                <a:gd name="connsiteY4" fmla="*/ 2238918 h 2239871"/>
                <a:gd name="connsiteX5" fmla="*/ 1 w 2237582"/>
                <a:gd name="connsiteY5" fmla="*/ 2239871 h 2239871"/>
                <a:gd name="connsiteX6" fmla="*/ 654563 w 2237582"/>
                <a:gd name="connsiteY6" fmla="*/ 656182 h 2239871"/>
                <a:gd name="connsiteX7" fmla="*/ 2237582 w 2237582"/>
                <a:gd name="connsiteY7" fmla="*/ 0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lnTo>
                    <a:pt x="2237582" y="931294"/>
                  </a:lnTo>
                  <a:lnTo>
                    <a:pt x="2104024" y="938038"/>
                  </a:lnTo>
                  <a:cubicBezTo>
                    <a:pt x="1445321" y="1004933"/>
                    <a:pt x="931298" y="1561228"/>
                    <a:pt x="931298" y="2237580"/>
                  </a:cubicBezTo>
                  <a:lnTo>
                    <a:pt x="931366" y="2238918"/>
                  </a:lnTo>
                  <a:lnTo>
                    <a:pt x="1" y="2239871"/>
                  </a:lnTo>
                  <a:cubicBezTo>
                    <a:pt x="-607" y="1646031"/>
                    <a:pt x="234869" y="1076305"/>
                    <a:pt x="654563" y="656182"/>
                  </a:cubicBezTo>
                  <a:cubicBezTo>
                    <a:pt x="1074257" y="236059"/>
                    <a:pt x="1643741" y="0"/>
                    <a:pt x="22375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0" name="Freeform: Shape 14"/>
            <p:cNvSpPr/>
            <p:nvPr/>
          </p:nvSpPr>
          <p:spPr>
            <a:xfrm flipH="1">
              <a:off x="6096000" y="1189129"/>
              <a:ext cx="2237582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654563 w 2237582"/>
                <a:gd name="connsiteY1" fmla="*/ 656182 h 2239871"/>
                <a:gd name="connsiteX2" fmla="*/ 1 w 2237582"/>
                <a:gd name="connsiteY2" fmla="*/ 2239871 h 2239871"/>
                <a:gd name="connsiteX3" fmla="*/ 931364 w 2237582"/>
                <a:gd name="connsiteY3" fmla="*/ 2238918 h 2239871"/>
                <a:gd name="connsiteX4" fmla="*/ 931296 w 2237582"/>
                <a:gd name="connsiteY4" fmla="*/ 2237579 h 2239871"/>
                <a:gd name="connsiteX5" fmla="*/ 2104022 w 2237582"/>
                <a:gd name="connsiteY5" fmla="*/ 938037 h 2239871"/>
                <a:gd name="connsiteX6" fmla="*/ 2237582 w 2237582"/>
                <a:gd name="connsiteY6" fmla="*/ 931293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cubicBezTo>
                    <a:pt x="1643741" y="0"/>
                    <a:pt x="1074257" y="236059"/>
                    <a:pt x="654563" y="656182"/>
                  </a:cubicBezTo>
                  <a:cubicBezTo>
                    <a:pt x="234869" y="1076305"/>
                    <a:pt x="-607" y="1646031"/>
                    <a:pt x="1" y="2239871"/>
                  </a:cubicBezTo>
                  <a:lnTo>
                    <a:pt x="931364" y="2238918"/>
                  </a:lnTo>
                  <a:lnTo>
                    <a:pt x="931296" y="2237579"/>
                  </a:lnTo>
                  <a:cubicBezTo>
                    <a:pt x="931296" y="1561227"/>
                    <a:pt x="1445319" y="1004932"/>
                    <a:pt x="2104022" y="938037"/>
                  </a:cubicBezTo>
                  <a:lnTo>
                    <a:pt x="2237582" y="9312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1" name="Freeform: Shape 16"/>
            <p:cNvSpPr/>
            <p:nvPr/>
          </p:nvSpPr>
          <p:spPr>
            <a:xfrm rot="5400000" flipH="1">
              <a:off x="6094857" y="3425562"/>
              <a:ext cx="2237581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654563 w 2237582"/>
                <a:gd name="connsiteY1" fmla="*/ 656182 h 2239871"/>
                <a:gd name="connsiteX2" fmla="*/ 1 w 2237582"/>
                <a:gd name="connsiteY2" fmla="*/ 2239871 h 2239871"/>
                <a:gd name="connsiteX3" fmla="*/ 931363 w 2237582"/>
                <a:gd name="connsiteY3" fmla="*/ 2238918 h 2239871"/>
                <a:gd name="connsiteX4" fmla="*/ 931295 w 2237582"/>
                <a:gd name="connsiteY4" fmla="*/ 2237582 h 2239871"/>
                <a:gd name="connsiteX5" fmla="*/ 2237581 w 2237582"/>
                <a:gd name="connsiteY5" fmla="*/ 931296 h 2239871"/>
                <a:gd name="connsiteX6" fmla="*/ 2237581 w 2237582"/>
                <a:gd name="connsiteY6" fmla="*/ 931296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cubicBezTo>
                    <a:pt x="1643741" y="0"/>
                    <a:pt x="1074257" y="236059"/>
                    <a:pt x="654563" y="656182"/>
                  </a:cubicBezTo>
                  <a:cubicBezTo>
                    <a:pt x="234869" y="1076305"/>
                    <a:pt x="-607" y="1646031"/>
                    <a:pt x="1" y="2239871"/>
                  </a:cubicBezTo>
                  <a:lnTo>
                    <a:pt x="931363" y="2238918"/>
                  </a:lnTo>
                  <a:lnTo>
                    <a:pt x="931295" y="2237582"/>
                  </a:lnTo>
                  <a:cubicBezTo>
                    <a:pt x="931295" y="1516140"/>
                    <a:pt x="1516139" y="931296"/>
                    <a:pt x="2237581" y="931296"/>
                  </a:cubicBezTo>
                  <a:lnTo>
                    <a:pt x="2237581" y="9312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rgbClr val="138A71"/>
                </a:solidFill>
                <a:latin typeface="+mj-lt"/>
              </a:endParaRPr>
            </a:p>
          </p:txBody>
        </p:sp>
        <p:sp>
          <p:nvSpPr>
            <p:cNvPr id="42" name="Freeform: Shape 30"/>
            <p:cNvSpPr/>
            <p:nvPr/>
          </p:nvSpPr>
          <p:spPr>
            <a:xfrm>
              <a:off x="6095593" y="1941690"/>
              <a:ext cx="1490005" cy="1485997"/>
            </a:xfrm>
            <a:custGeom>
              <a:avLst/>
              <a:gdLst>
                <a:gd name="connsiteX0" fmla="*/ 4989 w 1490005"/>
                <a:gd name="connsiteY0" fmla="*/ 0 h 1485997"/>
                <a:gd name="connsiteX1" fmla="*/ 1490005 w 1490005"/>
                <a:gd name="connsiteY1" fmla="*/ 1485016 h 1485997"/>
                <a:gd name="connsiteX2" fmla="*/ 1489956 w 1490005"/>
                <a:gd name="connsiteY2" fmla="*/ 1485997 h 1485997"/>
                <a:gd name="connsiteX3" fmla="*/ 1306218 w 1490005"/>
                <a:gd name="connsiteY3" fmla="*/ 1485809 h 1485997"/>
                <a:gd name="connsiteX4" fmla="*/ 1306286 w 1490005"/>
                <a:gd name="connsiteY4" fmla="*/ 1484470 h 1485997"/>
                <a:gd name="connsiteX5" fmla="*/ 133560 w 1490005"/>
                <a:gd name="connsiteY5" fmla="*/ 184928 h 1485997"/>
                <a:gd name="connsiteX6" fmla="*/ 0 w 1490005"/>
                <a:gd name="connsiteY6" fmla="*/ 178184 h 1485997"/>
                <a:gd name="connsiteX7" fmla="*/ 0 w 1490005"/>
                <a:gd name="connsiteY7" fmla="*/ 252 h 148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0005" h="1485997">
                  <a:moveTo>
                    <a:pt x="4989" y="0"/>
                  </a:moveTo>
                  <a:cubicBezTo>
                    <a:pt x="825141" y="0"/>
                    <a:pt x="1490005" y="664864"/>
                    <a:pt x="1490005" y="1485016"/>
                  </a:cubicBezTo>
                  <a:lnTo>
                    <a:pt x="1489956" y="1485997"/>
                  </a:lnTo>
                  <a:lnTo>
                    <a:pt x="1306218" y="1485809"/>
                  </a:lnTo>
                  <a:lnTo>
                    <a:pt x="1306286" y="1484470"/>
                  </a:lnTo>
                  <a:cubicBezTo>
                    <a:pt x="1306286" y="808118"/>
                    <a:pt x="792263" y="251823"/>
                    <a:pt x="133560" y="184928"/>
                  </a:cubicBezTo>
                  <a:lnTo>
                    <a:pt x="0" y="178184"/>
                  </a:lnTo>
                  <a:lnTo>
                    <a:pt x="0" y="25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  <p:sp>
          <p:nvSpPr>
            <p:cNvPr id="43" name="Freeform: Shape 29"/>
            <p:cNvSpPr/>
            <p:nvPr/>
          </p:nvSpPr>
          <p:spPr>
            <a:xfrm>
              <a:off x="6094483" y="3424405"/>
              <a:ext cx="1479550" cy="1482443"/>
            </a:xfrm>
            <a:custGeom>
              <a:avLst/>
              <a:gdLst>
                <a:gd name="connsiteX0" fmla="*/ 1479550 w 1479550"/>
                <a:gd name="connsiteY0" fmla="*/ 0 h 1482442"/>
                <a:gd name="connsiteX1" fmla="*/ 1471999 w 1479550"/>
                <a:gd name="connsiteY1" fmla="*/ 149530 h 1482442"/>
                <a:gd name="connsiteX2" fmla="*/ 146485 w 1479550"/>
                <a:gd name="connsiteY2" fmla="*/ 1475045 h 1482442"/>
                <a:gd name="connsiteX3" fmla="*/ 0 w 1479550"/>
                <a:gd name="connsiteY3" fmla="*/ 1482442 h 1482442"/>
                <a:gd name="connsiteX4" fmla="*/ 181 w 1479550"/>
                <a:gd name="connsiteY4" fmla="*/ 1306219 h 1482442"/>
                <a:gd name="connsiteX5" fmla="*/ 1517 w 1479550"/>
                <a:gd name="connsiteY5" fmla="*/ 1306287 h 1482442"/>
                <a:gd name="connsiteX6" fmla="*/ 1307803 w 1479550"/>
                <a:gd name="connsiteY6" fmla="*/ 1 h 148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9550" h="1482442">
                  <a:moveTo>
                    <a:pt x="1479550" y="0"/>
                  </a:moveTo>
                  <a:lnTo>
                    <a:pt x="1471999" y="149530"/>
                  </a:lnTo>
                  <a:cubicBezTo>
                    <a:pt x="1401021" y="848437"/>
                    <a:pt x="845391" y="1404067"/>
                    <a:pt x="146485" y="1475045"/>
                  </a:cubicBezTo>
                  <a:lnTo>
                    <a:pt x="0" y="1482442"/>
                  </a:lnTo>
                  <a:lnTo>
                    <a:pt x="181" y="1306219"/>
                  </a:lnTo>
                  <a:lnTo>
                    <a:pt x="1517" y="1306287"/>
                  </a:lnTo>
                  <a:cubicBezTo>
                    <a:pt x="722959" y="1306287"/>
                    <a:pt x="1307803" y="721443"/>
                    <a:pt x="1307803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  <p:sp>
          <p:nvSpPr>
            <p:cNvPr id="44" name="Freeform: Shape 28"/>
            <p:cNvSpPr/>
            <p:nvPr/>
          </p:nvSpPr>
          <p:spPr>
            <a:xfrm>
              <a:off x="4617967" y="3425558"/>
              <a:ext cx="1482370" cy="1490078"/>
            </a:xfrm>
            <a:custGeom>
              <a:avLst/>
              <a:gdLst>
                <a:gd name="connsiteX0" fmla="*/ 263 w 1482370"/>
                <a:gd name="connsiteY0" fmla="*/ 0 h 1490078"/>
                <a:gd name="connsiteX1" fmla="*/ 174558 w 1482370"/>
                <a:gd name="connsiteY1" fmla="*/ 0 h 1490078"/>
                <a:gd name="connsiteX2" fmla="*/ 181302 w 1482370"/>
                <a:gd name="connsiteY2" fmla="*/ 133558 h 1490078"/>
                <a:gd name="connsiteX3" fmla="*/ 1480844 w 1482370"/>
                <a:gd name="connsiteY3" fmla="*/ 1306284 h 1490078"/>
                <a:gd name="connsiteX4" fmla="*/ 1482182 w 1482370"/>
                <a:gd name="connsiteY4" fmla="*/ 1306216 h 1490078"/>
                <a:gd name="connsiteX5" fmla="*/ 1482370 w 1482370"/>
                <a:gd name="connsiteY5" fmla="*/ 1490078 h 1490078"/>
                <a:gd name="connsiteX6" fmla="*/ 1333182 w 1482370"/>
                <a:gd name="connsiteY6" fmla="*/ 1482544 h 1490078"/>
                <a:gd name="connsiteX7" fmla="*/ 0 w 1482370"/>
                <a:gd name="connsiteY7" fmla="*/ 5195 h 149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370" h="1490078">
                  <a:moveTo>
                    <a:pt x="263" y="0"/>
                  </a:moveTo>
                  <a:lnTo>
                    <a:pt x="174558" y="0"/>
                  </a:lnTo>
                  <a:lnTo>
                    <a:pt x="181302" y="133558"/>
                  </a:lnTo>
                  <a:cubicBezTo>
                    <a:pt x="248197" y="792261"/>
                    <a:pt x="804492" y="1306284"/>
                    <a:pt x="1480844" y="1306284"/>
                  </a:cubicBezTo>
                  <a:lnTo>
                    <a:pt x="1482182" y="1306216"/>
                  </a:lnTo>
                  <a:lnTo>
                    <a:pt x="1482370" y="1490078"/>
                  </a:lnTo>
                  <a:lnTo>
                    <a:pt x="1333182" y="1482544"/>
                  </a:lnTo>
                  <a:cubicBezTo>
                    <a:pt x="584353" y="1406497"/>
                    <a:pt x="0" y="774088"/>
                    <a:pt x="0" y="519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  <p:sp>
          <p:nvSpPr>
            <p:cNvPr id="45" name="Freeform: Shape 27"/>
            <p:cNvSpPr/>
            <p:nvPr/>
          </p:nvSpPr>
          <p:spPr>
            <a:xfrm>
              <a:off x="4610702" y="1943435"/>
              <a:ext cx="1487591" cy="1482502"/>
            </a:xfrm>
            <a:custGeom>
              <a:avLst/>
              <a:gdLst>
                <a:gd name="connsiteX0" fmla="*/ 1484889 w 1487591"/>
                <a:gd name="connsiteY0" fmla="*/ 0 h 1482502"/>
                <a:gd name="connsiteX1" fmla="*/ 1487591 w 1487591"/>
                <a:gd name="connsiteY1" fmla="*/ 137 h 1482502"/>
                <a:gd name="connsiteX2" fmla="*/ 1487591 w 1487591"/>
                <a:gd name="connsiteY2" fmla="*/ 174688 h 1482502"/>
                <a:gd name="connsiteX3" fmla="*/ 1487587 w 1487591"/>
                <a:gd name="connsiteY3" fmla="*/ 174688 h 1482502"/>
                <a:gd name="connsiteX4" fmla="*/ 181301 w 1487591"/>
                <a:gd name="connsiteY4" fmla="*/ 1480974 h 1482502"/>
                <a:gd name="connsiteX5" fmla="*/ 181369 w 1487591"/>
                <a:gd name="connsiteY5" fmla="*/ 1482316 h 1482502"/>
                <a:gd name="connsiteX6" fmla="*/ 0 w 1487591"/>
                <a:gd name="connsiteY6" fmla="*/ 1482502 h 1482502"/>
                <a:gd name="connsiteX7" fmla="*/ 7540 w 1487591"/>
                <a:gd name="connsiteY7" fmla="*/ 1333182 h 1482502"/>
                <a:gd name="connsiteX8" fmla="*/ 1484889 w 1487591"/>
                <a:gd name="connsiteY8" fmla="*/ 0 h 148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91" h="1482502">
                  <a:moveTo>
                    <a:pt x="1484889" y="0"/>
                  </a:moveTo>
                  <a:lnTo>
                    <a:pt x="1487591" y="137"/>
                  </a:lnTo>
                  <a:lnTo>
                    <a:pt x="1487591" y="174688"/>
                  </a:lnTo>
                  <a:lnTo>
                    <a:pt x="1487587" y="174688"/>
                  </a:lnTo>
                  <a:cubicBezTo>
                    <a:pt x="766145" y="174688"/>
                    <a:pt x="181301" y="759532"/>
                    <a:pt x="181301" y="1480974"/>
                  </a:cubicBezTo>
                  <a:lnTo>
                    <a:pt x="181369" y="1482316"/>
                  </a:lnTo>
                  <a:lnTo>
                    <a:pt x="0" y="1482502"/>
                  </a:lnTo>
                  <a:lnTo>
                    <a:pt x="7540" y="1333182"/>
                  </a:lnTo>
                  <a:cubicBezTo>
                    <a:pt x="83588" y="584353"/>
                    <a:pt x="715997" y="0"/>
                    <a:pt x="1484889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</p:grpSp>
      <p:sp>
        <p:nvSpPr>
          <p:cNvPr id="47" name="Text Placeholder 46"/>
          <p:cNvSpPr>
            <a:spLocks noGrp="1"/>
          </p:cNvSpPr>
          <p:nvPr>
            <p:ph type="body" sz="quarter" idx="30"/>
          </p:nvPr>
        </p:nvSpPr>
        <p:spPr>
          <a:xfrm>
            <a:off x="5192929" y="2960329"/>
            <a:ext cx="1052026" cy="273280"/>
          </a:xfrm>
        </p:spPr>
        <p:txBody>
          <a:bodyPr/>
          <a:lstStyle>
            <a:lvl1pPr marL="0" indent="0" algn="ctr">
              <a:buNone/>
              <a:defRPr sz="1050" baseline="0">
                <a:latin typeface="+mj-lt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31" hasCustomPrompt="1"/>
          </p:nvPr>
        </p:nvSpPr>
        <p:spPr>
          <a:xfrm>
            <a:off x="4744902" y="2107042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0" name="Text Placeholder 48"/>
          <p:cNvSpPr>
            <a:spLocks noGrp="1"/>
          </p:cNvSpPr>
          <p:nvPr>
            <p:ph type="body" sz="quarter" idx="32" hasCustomPrompt="1"/>
          </p:nvPr>
        </p:nvSpPr>
        <p:spPr>
          <a:xfrm>
            <a:off x="6306327" y="2107042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1" name="Text Placeholder 48"/>
          <p:cNvSpPr>
            <a:spLocks noGrp="1"/>
          </p:cNvSpPr>
          <p:nvPr>
            <p:ph type="body" sz="quarter" idx="33" hasCustomPrompt="1"/>
          </p:nvPr>
        </p:nvSpPr>
        <p:spPr>
          <a:xfrm>
            <a:off x="4744902" y="3251507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2" name="Text Placeholder 48"/>
          <p:cNvSpPr>
            <a:spLocks noGrp="1"/>
          </p:cNvSpPr>
          <p:nvPr>
            <p:ph type="body" sz="quarter" idx="34" hasCustomPrompt="1"/>
          </p:nvPr>
        </p:nvSpPr>
        <p:spPr>
          <a:xfrm>
            <a:off x="6237284" y="3337170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3" name="Text Placeholder 14"/>
          <p:cNvSpPr>
            <a:spLocks noGrp="1"/>
          </p:cNvSpPr>
          <p:nvPr>
            <p:ph type="body" sz="quarter" idx="28"/>
          </p:nvPr>
        </p:nvSpPr>
        <p:spPr>
          <a:xfrm>
            <a:off x="2313709" y="2119417"/>
            <a:ext cx="1681108" cy="216187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4" name="Text Placeholder 18"/>
          <p:cNvSpPr>
            <a:spLocks noGrp="1"/>
          </p:cNvSpPr>
          <p:nvPr>
            <p:ph type="body" sz="quarter" idx="35"/>
          </p:nvPr>
        </p:nvSpPr>
        <p:spPr>
          <a:xfrm>
            <a:off x="2313709" y="2590642"/>
            <a:ext cx="1681108" cy="23083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5" name="Text Placeholder 20"/>
          <p:cNvSpPr>
            <a:spLocks noGrp="1"/>
          </p:cNvSpPr>
          <p:nvPr>
            <p:ph type="body" sz="quarter" idx="36" hasCustomPrompt="1"/>
          </p:nvPr>
        </p:nvSpPr>
        <p:spPr>
          <a:xfrm>
            <a:off x="3564416" y="1577924"/>
            <a:ext cx="445484" cy="41363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bg1">
                    <a:lumMod val="5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6" name="Text Placeholder 14"/>
          <p:cNvSpPr>
            <a:spLocks noGrp="1"/>
          </p:cNvSpPr>
          <p:nvPr>
            <p:ph type="body" sz="quarter" idx="37"/>
          </p:nvPr>
        </p:nvSpPr>
        <p:spPr>
          <a:xfrm>
            <a:off x="2313709" y="3804703"/>
            <a:ext cx="1698606" cy="22088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7" name="Text Placeholder 18"/>
          <p:cNvSpPr>
            <a:spLocks noGrp="1"/>
          </p:cNvSpPr>
          <p:nvPr>
            <p:ph type="body" sz="quarter" idx="38"/>
          </p:nvPr>
        </p:nvSpPr>
        <p:spPr>
          <a:xfrm>
            <a:off x="2313707" y="4275928"/>
            <a:ext cx="1698607" cy="20838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8" name="Text Placeholder 20"/>
          <p:cNvSpPr>
            <a:spLocks noGrp="1"/>
          </p:cNvSpPr>
          <p:nvPr>
            <p:ph type="body" sz="quarter" idx="39" hasCustomPrompt="1"/>
          </p:nvPr>
        </p:nvSpPr>
        <p:spPr>
          <a:xfrm>
            <a:off x="3566831" y="3265894"/>
            <a:ext cx="445484" cy="41363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bg1">
                    <a:lumMod val="5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59" name="Text Placeholder 14"/>
          <p:cNvSpPr>
            <a:spLocks noGrp="1"/>
          </p:cNvSpPr>
          <p:nvPr>
            <p:ph type="body" sz="quarter" idx="40"/>
          </p:nvPr>
        </p:nvSpPr>
        <p:spPr>
          <a:xfrm>
            <a:off x="7389819" y="2141865"/>
            <a:ext cx="1560218" cy="246221"/>
          </a:xfrm>
        </p:spPr>
        <p:txBody>
          <a:bodyPr/>
          <a:lstStyle>
            <a:lvl1pPr marL="0" indent="0" algn="r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0" name="Text Placeholder 18"/>
          <p:cNvSpPr>
            <a:spLocks noGrp="1"/>
          </p:cNvSpPr>
          <p:nvPr>
            <p:ph type="body" sz="quarter" idx="41"/>
          </p:nvPr>
        </p:nvSpPr>
        <p:spPr>
          <a:xfrm>
            <a:off x="7389819" y="2613091"/>
            <a:ext cx="1560218" cy="208383"/>
          </a:xfr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1" name="Text Placeholder 20"/>
          <p:cNvSpPr>
            <a:spLocks noGrp="1"/>
          </p:cNvSpPr>
          <p:nvPr>
            <p:ph type="body" sz="quarter" idx="42" hasCustomPrompt="1"/>
          </p:nvPr>
        </p:nvSpPr>
        <p:spPr>
          <a:xfrm>
            <a:off x="7389818" y="1607413"/>
            <a:ext cx="445484" cy="413639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2400" b="0" i="0">
                <a:solidFill>
                  <a:schemeClr val="bg1">
                    <a:lumMod val="5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62" name="Text Placeholder 14"/>
          <p:cNvSpPr>
            <a:spLocks noGrp="1"/>
          </p:cNvSpPr>
          <p:nvPr>
            <p:ph type="body" sz="quarter" idx="43"/>
          </p:nvPr>
        </p:nvSpPr>
        <p:spPr>
          <a:xfrm>
            <a:off x="7407316" y="3827152"/>
            <a:ext cx="1542721" cy="198437"/>
          </a:xfrm>
        </p:spPr>
        <p:txBody>
          <a:bodyPr/>
          <a:lstStyle>
            <a:lvl1pPr marL="0" indent="0" algn="r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3" name="Text Placeholder 18"/>
          <p:cNvSpPr>
            <a:spLocks noGrp="1"/>
          </p:cNvSpPr>
          <p:nvPr>
            <p:ph type="body" sz="quarter" idx="44"/>
          </p:nvPr>
        </p:nvSpPr>
        <p:spPr>
          <a:xfrm>
            <a:off x="7407317" y="4298378"/>
            <a:ext cx="1542720" cy="185934"/>
          </a:xfr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+mj-lt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4" name="Text Placeholder 20"/>
          <p:cNvSpPr>
            <a:spLocks noGrp="1"/>
          </p:cNvSpPr>
          <p:nvPr>
            <p:ph type="body" sz="quarter" idx="45" hasCustomPrompt="1"/>
          </p:nvPr>
        </p:nvSpPr>
        <p:spPr>
          <a:xfrm>
            <a:off x="7407317" y="3288343"/>
            <a:ext cx="445484" cy="413639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2400" b="0" i="0">
                <a:solidFill>
                  <a:srgbClr val="428175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473" y="1999902"/>
            <a:ext cx="6188716" cy="857250"/>
          </a:xfrm>
        </p:spPr>
        <p:txBody>
          <a:bodyPr/>
          <a:lstStyle/>
          <a:p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title</a:t>
            </a:r>
            <a:r>
              <a:rPr lang="pt-PT" dirty="0"/>
              <a:t> </a:t>
            </a:r>
            <a:r>
              <a:rPr lang="pt-PT" dirty="0" err="1"/>
              <a:t>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431473" y="2967677"/>
            <a:ext cx="6188780" cy="30777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97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98185" y="350609"/>
            <a:ext cx="4726415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accent2"/>
                </a:solidFill>
                <a:latin typeface="Corbel" panose="020B0503020204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95859" y="1336346"/>
            <a:ext cx="8390942" cy="135113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14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12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–"/>
              <a:defRPr sz="11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»"/>
              <a:defRPr sz="10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CC549D6-6439-4E00-B945-309C6813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50609"/>
            <a:ext cx="4726415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accent2"/>
                </a:solidFill>
                <a:latin typeface="Corbel" panose="020B0503020204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CD5B78-2C5F-43D0-B5C5-278643B60437}"/>
              </a:ext>
            </a:extLst>
          </p:cNvPr>
          <p:cNvGrpSpPr/>
          <p:nvPr userDrawn="1"/>
        </p:nvGrpSpPr>
        <p:grpSpPr>
          <a:xfrm>
            <a:off x="3052689" y="1822619"/>
            <a:ext cx="2384971" cy="2339206"/>
            <a:chOff x="3858420" y="1189129"/>
            <a:chExt cx="4475163" cy="4475163"/>
          </a:xfrm>
        </p:grpSpPr>
        <p:sp>
          <p:nvSpPr>
            <p:cNvPr id="6" name="Freeform: Shape 13">
              <a:extLst>
                <a:ext uri="{FF2B5EF4-FFF2-40B4-BE49-F238E27FC236}">
                  <a16:creationId xmlns:a16="http://schemas.microsoft.com/office/drawing/2014/main" id="{96480677-920E-43CB-B2E1-A4E62383F597}"/>
                </a:ext>
              </a:extLst>
            </p:cNvPr>
            <p:cNvSpPr/>
            <p:nvPr/>
          </p:nvSpPr>
          <p:spPr>
            <a:xfrm>
              <a:off x="3858422" y="1189132"/>
              <a:ext cx="2237582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2237582 w 2237582"/>
                <a:gd name="connsiteY1" fmla="*/ 931290 h 2239871"/>
                <a:gd name="connsiteX2" fmla="*/ 2237578 w 2237582"/>
                <a:gd name="connsiteY2" fmla="*/ 931290 h 2239871"/>
                <a:gd name="connsiteX3" fmla="*/ 931292 w 2237582"/>
                <a:gd name="connsiteY3" fmla="*/ 2237576 h 2239871"/>
                <a:gd name="connsiteX4" fmla="*/ 931360 w 2237582"/>
                <a:gd name="connsiteY4" fmla="*/ 2238918 h 2239871"/>
                <a:gd name="connsiteX5" fmla="*/ 1 w 2237582"/>
                <a:gd name="connsiteY5" fmla="*/ 2239871 h 2239871"/>
                <a:gd name="connsiteX6" fmla="*/ 654563 w 2237582"/>
                <a:gd name="connsiteY6" fmla="*/ 656182 h 2239871"/>
                <a:gd name="connsiteX7" fmla="*/ 2237582 w 2237582"/>
                <a:gd name="connsiteY7" fmla="*/ 0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lnTo>
                    <a:pt x="2237582" y="931290"/>
                  </a:lnTo>
                  <a:lnTo>
                    <a:pt x="2237578" y="931290"/>
                  </a:lnTo>
                  <a:cubicBezTo>
                    <a:pt x="1516136" y="931290"/>
                    <a:pt x="931292" y="1516134"/>
                    <a:pt x="931292" y="2237576"/>
                  </a:cubicBezTo>
                  <a:lnTo>
                    <a:pt x="931360" y="2238918"/>
                  </a:lnTo>
                  <a:lnTo>
                    <a:pt x="1" y="2239871"/>
                  </a:lnTo>
                  <a:cubicBezTo>
                    <a:pt x="-607" y="1646031"/>
                    <a:pt x="234869" y="1076305"/>
                    <a:pt x="654563" y="656182"/>
                  </a:cubicBezTo>
                  <a:cubicBezTo>
                    <a:pt x="1074257" y="236059"/>
                    <a:pt x="1643741" y="0"/>
                    <a:pt x="22375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" name="Freeform: Shape 17">
              <a:extLst>
                <a:ext uri="{FF2B5EF4-FFF2-40B4-BE49-F238E27FC236}">
                  <a16:creationId xmlns:a16="http://schemas.microsoft.com/office/drawing/2014/main" id="{59167F57-1A66-477C-93A6-AB52C174A7F4}"/>
                </a:ext>
              </a:extLst>
            </p:cNvPr>
            <p:cNvSpPr/>
            <p:nvPr/>
          </p:nvSpPr>
          <p:spPr>
            <a:xfrm rot="16200000">
              <a:off x="3859565" y="3425565"/>
              <a:ext cx="2237582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2237582 w 2237582"/>
                <a:gd name="connsiteY1" fmla="*/ 931294 h 2239871"/>
                <a:gd name="connsiteX2" fmla="*/ 2104024 w 2237582"/>
                <a:gd name="connsiteY2" fmla="*/ 938038 h 2239871"/>
                <a:gd name="connsiteX3" fmla="*/ 931298 w 2237582"/>
                <a:gd name="connsiteY3" fmla="*/ 2237580 h 2239871"/>
                <a:gd name="connsiteX4" fmla="*/ 931366 w 2237582"/>
                <a:gd name="connsiteY4" fmla="*/ 2238918 h 2239871"/>
                <a:gd name="connsiteX5" fmla="*/ 1 w 2237582"/>
                <a:gd name="connsiteY5" fmla="*/ 2239871 h 2239871"/>
                <a:gd name="connsiteX6" fmla="*/ 654563 w 2237582"/>
                <a:gd name="connsiteY6" fmla="*/ 656182 h 2239871"/>
                <a:gd name="connsiteX7" fmla="*/ 2237582 w 2237582"/>
                <a:gd name="connsiteY7" fmla="*/ 0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lnTo>
                    <a:pt x="2237582" y="931294"/>
                  </a:lnTo>
                  <a:lnTo>
                    <a:pt x="2104024" y="938038"/>
                  </a:lnTo>
                  <a:cubicBezTo>
                    <a:pt x="1445321" y="1004933"/>
                    <a:pt x="931298" y="1561228"/>
                    <a:pt x="931298" y="2237580"/>
                  </a:cubicBezTo>
                  <a:lnTo>
                    <a:pt x="931366" y="2238918"/>
                  </a:lnTo>
                  <a:lnTo>
                    <a:pt x="1" y="2239871"/>
                  </a:lnTo>
                  <a:cubicBezTo>
                    <a:pt x="-607" y="1646031"/>
                    <a:pt x="234869" y="1076305"/>
                    <a:pt x="654563" y="656182"/>
                  </a:cubicBezTo>
                  <a:cubicBezTo>
                    <a:pt x="1074257" y="236059"/>
                    <a:pt x="1643741" y="0"/>
                    <a:pt x="22375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5014671F-7963-47FB-997B-C3A21CEC2096}"/>
                </a:ext>
              </a:extLst>
            </p:cNvPr>
            <p:cNvSpPr/>
            <p:nvPr/>
          </p:nvSpPr>
          <p:spPr>
            <a:xfrm flipH="1">
              <a:off x="6096000" y="1189129"/>
              <a:ext cx="2237582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654563 w 2237582"/>
                <a:gd name="connsiteY1" fmla="*/ 656182 h 2239871"/>
                <a:gd name="connsiteX2" fmla="*/ 1 w 2237582"/>
                <a:gd name="connsiteY2" fmla="*/ 2239871 h 2239871"/>
                <a:gd name="connsiteX3" fmla="*/ 931364 w 2237582"/>
                <a:gd name="connsiteY3" fmla="*/ 2238918 h 2239871"/>
                <a:gd name="connsiteX4" fmla="*/ 931296 w 2237582"/>
                <a:gd name="connsiteY4" fmla="*/ 2237579 h 2239871"/>
                <a:gd name="connsiteX5" fmla="*/ 2104022 w 2237582"/>
                <a:gd name="connsiteY5" fmla="*/ 938037 h 2239871"/>
                <a:gd name="connsiteX6" fmla="*/ 2237582 w 2237582"/>
                <a:gd name="connsiteY6" fmla="*/ 931293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cubicBezTo>
                    <a:pt x="1643741" y="0"/>
                    <a:pt x="1074257" y="236059"/>
                    <a:pt x="654563" y="656182"/>
                  </a:cubicBezTo>
                  <a:cubicBezTo>
                    <a:pt x="234869" y="1076305"/>
                    <a:pt x="-607" y="1646031"/>
                    <a:pt x="1" y="2239871"/>
                  </a:cubicBezTo>
                  <a:lnTo>
                    <a:pt x="931364" y="2238918"/>
                  </a:lnTo>
                  <a:lnTo>
                    <a:pt x="931296" y="2237579"/>
                  </a:lnTo>
                  <a:cubicBezTo>
                    <a:pt x="931296" y="1561227"/>
                    <a:pt x="1445319" y="1004932"/>
                    <a:pt x="2104022" y="938037"/>
                  </a:cubicBezTo>
                  <a:lnTo>
                    <a:pt x="2237582" y="9312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Freeform: Shape 16">
              <a:extLst>
                <a:ext uri="{FF2B5EF4-FFF2-40B4-BE49-F238E27FC236}">
                  <a16:creationId xmlns:a16="http://schemas.microsoft.com/office/drawing/2014/main" id="{EDE1653C-800D-469B-B52F-387983A6A7E5}"/>
                </a:ext>
              </a:extLst>
            </p:cNvPr>
            <p:cNvSpPr/>
            <p:nvPr/>
          </p:nvSpPr>
          <p:spPr>
            <a:xfrm rot="5400000" flipH="1">
              <a:off x="6094857" y="3425562"/>
              <a:ext cx="2237581" cy="2239871"/>
            </a:xfrm>
            <a:custGeom>
              <a:avLst/>
              <a:gdLst>
                <a:gd name="connsiteX0" fmla="*/ 2237582 w 2237582"/>
                <a:gd name="connsiteY0" fmla="*/ 0 h 2239871"/>
                <a:gd name="connsiteX1" fmla="*/ 654563 w 2237582"/>
                <a:gd name="connsiteY1" fmla="*/ 656182 h 2239871"/>
                <a:gd name="connsiteX2" fmla="*/ 1 w 2237582"/>
                <a:gd name="connsiteY2" fmla="*/ 2239871 h 2239871"/>
                <a:gd name="connsiteX3" fmla="*/ 931363 w 2237582"/>
                <a:gd name="connsiteY3" fmla="*/ 2238918 h 2239871"/>
                <a:gd name="connsiteX4" fmla="*/ 931295 w 2237582"/>
                <a:gd name="connsiteY4" fmla="*/ 2237582 h 2239871"/>
                <a:gd name="connsiteX5" fmla="*/ 2237581 w 2237582"/>
                <a:gd name="connsiteY5" fmla="*/ 931296 h 2239871"/>
                <a:gd name="connsiteX6" fmla="*/ 2237581 w 2237582"/>
                <a:gd name="connsiteY6" fmla="*/ 931296 h 22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7582" h="2239871">
                  <a:moveTo>
                    <a:pt x="2237582" y="0"/>
                  </a:moveTo>
                  <a:cubicBezTo>
                    <a:pt x="1643741" y="0"/>
                    <a:pt x="1074257" y="236059"/>
                    <a:pt x="654563" y="656182"/>
                  </a:cubicBezTo>
                  <a:cubicBezTo>
                    <a:pt x="234869" y="1076305"/>
                    <a:pt x="-607" y="1646031"/>
                    <a:pt x="1" y="2239871"/>
                  </a:cubicBezTo>
                  <a:lnTo>
                    <a:pt x="931363" y="2238918"/>
                  </a:lnTo>
                  <a:lnTo>
                    <a:pt x="931295" y="2237582"/>
                  </a:lnTo>
                  <a:cubicBezTo>
                    <a:pt x="931295" y="1516140"/>
                    <a:pt x="1516139" y="931296"/>
                    <a:pt x="2237581" y="931296"/>
                  </a:cubicBezTo>
                  <a:lnTo>
                    <a:pt x="2237581" y="9312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 dirty="0">
                <a:solidFill>
                  <a:srgbClr val="138A71"/>
                </a:solidFill>
                <a:latin typeface="+mj-lt"/>
              </a:endParaRPr>
            </a:p>
          </p:txBody>
        </p:sp>
        <p:sp>
          <p:nvSpPr>
            <p:cNvPr id="10" name="Freeform: Shape 30">
              <a:extLst>
                <a:ext uri="{FF2B5EF4-FFF2-40B4-BE49-F238E27FC236}">
                  <a16:creationId xmlns:a16="http://schemas.microsoft.com/office/drawing/2014/main" id="{C0161CB1-888C-44CF-9C66-FAC60456ABCE}"/>
                </a:ext>
              </a:extLst>
            </p:cNvPr>
            <p:cNvSpPr/>
            <p:nvPr/>
          </p:nvSpPr>
          <p:spPr>
            <a:xfrm>
              <a:off x="6095593" y="1941690"/>
              <a:ext cx="1490005" cy="1485997"/>
            </a:xfrm>
            <a:custGeom>
              <a:avLst/>
              <a:gdLst>
                <a:gd name="connsiteX0" fmla="*/ 4989 w 1490005"/>
                <a:gd name="connsiteY0" fmla="*/ 0 h 1485997"/>
                <a:gd name="connsiteX1" fmla="*/ 1490005 w 1490005"/>
                <a:gd name="connsiteY1" fmla="*/ 1485016 h 1485997"/>
                <a:gd name="connsiteX2" fmla="*/ 1489956 w 1490005"/>
                <a:gd name="connsiteY2" fmla="*/ 1485997 h 1485997"/>
                <a:gd name="connsiteX3" fmla="*/ 1306218 w 1490005"/>
                <a:gd name="connsiteY3" fmla="*/ 1485809 h 1485997"/>
                <a:gd name="connsiteX4" fmla="*/ 1306286 w 1490005"/>
                <a:gd name="connsiteY4" fmla="*/ 1484470 h 1485997"/>
                <a:gd name="connsiteX5" fmla="*/ 133560 w 1490005"/>
                <a:gd name="connsiteY5" fmla="*/ 184928 h 1485997"/>
                <a:gd name="connsiteX6" fmla="*/ 0 w 1490005"/>
                <a:gd name="connsiteY6" fmla="*/ 178184 h 1485997"/>
                <a:gd name="connsiteX7" fmla="*/ 0 w 1490005"/>
                <a:gd name="connsiteY7" fmla="*/ 252 h 148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0005" h="1485997">
                  <a:moveTo>
                    <a:pt x="4989" y="0"/>
                  </a:moveTo>
                  <a:cubicBezTo>
                    <a:pt x="825141" y="0"/>
                    <a:pt x="1490005" y="664864"/>
                    <a:pt x="1490005" y="1485016"/>
                  </a:cubicBezTo>
                  <a:lnTo>
                    <a:pt x="1489956" y="1485997"/>
                  </a:lnTo>
                  <a:lnTo>
                    <a:pt x="1306218" y="1485809"/>
                  </a:lnTo>
                  <a:lnTo>
                    <a:pt x="1306286" y="1484470"/>
                  </a:lnTo>
                  <a:cubicBezTo>
                    <a:pt x="1306286" y="808118"/>
                    <a:pt x="792263" y="251823"/>
                    <a:pt x="133560" y="184928"/>
                  </a:cubicBezTo>
                  <a:lnTo>
                    <a:pt x="0" y="178184"/>
                  </a:lnTo>
                  <a:lnTo>
                    <a:pt x="0" y="25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  <p:sp>
          <p:nvSpPr>
            <p:cNvPr id="11" name="Freeform: Shape 29">
              <a:extLst>
                <a:ext uri="{FF2B5EF4-FFF2-40B4-BE49-F238E27FC236}">
                  <a16:creationId xmlns:a16="http://schemas.microsoft.com/office/drawing/2014/main" id="{980AAFB4-327D-4C89-BE7A-90690DA58D92}"/>
                </a:ext>
              </a:extLst>
            </p:cNvPr>
            <p:cNvSpPr/>
            <p:nvPr/>
          </p:nvSpPr>
          <p:spPr>
            <a:xfrm>
              <a:off x="6094483" y="3424405"/>
              <a:ext cx="1479550" cy="1482443"/>
            </a:xfrm>
            <a:custGeom>
              <a:avLst/>
              <a:gdLst>
                <a:gd name="connsiteX0" fmla="*/ 1479550 w 1479550"/>
                <a:gd name="connsiteY0" fmla="*/ 0 h 1482442"/>
                <a:gd name="connsiteX1" fmla="*/ 1471999 w 1479550"/>
                <a:gd name="connsiteY1" fmla="*/ 149530 h 1482442"/>
                <a:gd name="connsiteX2" fmla="*/ 146485 w 1479550"/>
                <a:gd name="connsiteY2" fmla="*/ 1475045 h 1482442"/>
                <a:gd name="connsiteX3" fmla="*/ 0 w 1479550"/>
                <a:gd name="connsiteY3" fmla="*/ 1482442 h 1482442"/>
                <a:gd name="connsiteX4" fmla="*/ 181 w 1479550"/>
                <a:gd name="connsiteY4" fmla="*/ 1306219 h 1482442"/>
                <a:gd name="connsiteX5" fmla="*/ 1517 w 1479550"/>
                <a:gd name="connsiteY5" fmla="*/ 1306287 h 1482442"/>
                <a:gd name="connsiteX6" fmla="*/ 1307803 w 1479550"/>
                <a:gd name="connsiteY6" fmla="*/ 1 h 148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9550" h="1482442">
                  <a:moveTo>
                    <a:pt x="1479550" y="0"/>
                  </a:moveTo>
                  <a:lnTo>
                    <a:pt x="1471999" y="149530"/>
                  </a:lnTo>
                  <a:cubicBezTo>
                    <a:pt x="1401021" y="848437"/>
                    <a:pt x="845391" y="1404067"/>
                    <a:pt x="146485" y="1475045"/>
                  </a:cubicBezTo>
                  <a:lnTo>
                    <a:pt x="0" y="1482442"/>
                  </a:lnTo>
                  <a:lnTo>
                    <a:pt x="181" y="1306219"/>
                  </a:lnTo>
                  <a:lnTo>
                    <a:pt x="1517" y="1306287"/>
                  </a:lnTo>
                  <a:cubicBezTo>
                    <a:pt x="722959" y="1306287"/>
                    <a:pt x="1307803" y="721443"/>
                    <a:pt x="1307803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AFDFFA52-6359-4BD1-818C-186875A7B82C}"/>
                </a:ext>
              </a:extLst>
            </p:cNvPr>
            <p:cNvSpPr/>
            <p:nvPr/>
          </p:nvSpPr>
          <p:spPr>
            <a:xfrm>
              <a:off x="4617967" y="3425558"/>
              <a:ext cx="1482370" cy="1490078"/>
            </a:xfrm>
            <a:custGeom>
              <a:avLst/>
              <a:gdLst>
                <a:gd name="connsiteX0" fmla="*/ 263 w 1482370"/>
                <a:gd name="connsiteY0" fmla="*/ 0 h 1490078"/>
                <a:gd name="connsiteX1" fmla="*/ 174558 w 1482370"/>
                <a:gd name="connsiteY1" fmla="*/ 0 h 1490078"/>
                <a:gd name="connsiteX2" fmla="*/ 181302 w 1482370"/>
                <a:gd name="connsiteY2" fmla="*/ 133558 h 1490078"/>
                <a:gd name="connsiteX3" fmla="*/ 1480844 w 1482370"/>
                <a:gd name="connsiteY3" fmla="*/ 1306284 h 1490078"/>
                <a:gd name="connsiteX4" fmla="*/ 1482182 w 1482370"/>
                <a:gd name="connsiteY4" fmla="*/ 1306216 h 1490078"/>
                <a:gd name="connsiteX5" fmla="*/ 1482370 w 1482370"/>
                <a:gd name="connsiteY5" fmla="*/ 1490078 h 1490078"/>
                <a:gd name="connsiteX6" fmla="*/ 1333182 w 1482370"/>
                <a:gd name="connsiteY6" fmla="*/ 1482544 h 1490078"/>
                <a:gd name="connsiteX7" fmla="*/ 0 w 1482370"/>
                <a:gd name="connsiteY7" fmla="*/ 5195 h 149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370" h="1490078">
                  <a:moveTo>
                    <a:pt x="263" y="0"/>
                  </a:moveTo>
                  <a:lnTo>
                    <a:pt x="174558" y="0"/>
                  </a:lnTo>
                  <a:lnTo>
                    <a:pt x="181302" y="133558"/>
                  </a:lnTo>
                  <a:cubicBezTo>
                    <a:pt x="248197" y="792261"/>
                    <a:pt x="804492" y="1306284"/>
                    <a:pt x="1480844" y="1306284"/>
                  </a:cubicBezTo>
                  <a:lnTo>
                    <a:pt x="1482182" y="1306216"/>
                  </a:lnTo>
                  <a:lnTo>
                    <a:pt x="1482370" y="1490078"/>
                  </a:lnTo>
                  <a:lnTo>
                    <a:pt x="1333182" y="1482544"/>
                  </a:lnTo>
                  <a:cubicBezTo>
                    <a:pt x="584353" y="1406497"/>
                    <a:pt x="0" y="774088"/>
                    <a:pt x="0" y="519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  <p:sp>
          <p:nvSpPr>
            <p:cNvPr id="13" name="Freeform: Shape 27">
              <a:extLst>
                <a:ext uri="{FF2B5EF4-FFF2-40B4-BE49-F238E27FC236}">
                  <a16:creationId xmlns:a16="http://schemas.microsoft.com/office/drawing/2014/main" id="{69E64215-29DC-4672-A058-7992A75AC963}"/>
                </a:ext>
              </a:extLst>
            </p:cNvPr>
            <p:cNvSpPr/>
            <p:nvPr/>
          </p:nvSpPr>
          <p:spPr>
            <a:xfrm>
              <a:off x="4610702" y="1943435"/>
              <a:ext cx="1487591" cy="1482502"/>
            </a:xfrm>
            <a:custGeom>
              <a:avLst/>
              <a:gdLst>
                <a:gd name="connsiteX0" fmla="*/ 1484889 w 1487591"/>
                <a:gd name="connsiteY0" fmla="*/ 0 h 1482502"/>
                <a:gd name="connsiteX1" fmla="*/ 1487591 w 1487591"/>
                <a:gd name="connsiteY1" fmla="*/ 137 h 1482502"/>
                <a:gd name="connsiteX2" fmla="*/ 1487591 w 1487591"/>
                <a:gd name="connsiteY2" fmla="*/ 174688 h 1482502"/>
                <a:gd name="connsiteX3" fmla="*/ 1487587 w 1487591"/>
                <a:gd name="connsiteY3" fmla="*/ 174688 h 1482502"/>
                <a:gd name="connsiteX4" fmla="*/ 181301 w 1487591"/>
                <a:gd name="connsiteY4" fmla="*/ 1480974 h 1482502"/>
                <a:gd name="connsiteX5" fmla="*/ 181369 w 1487591"/>
                <a:gd name="connsiteY5" fmla="*/ 1482316 h 1482502"/>
                <a:gd name="connsiteX6" fmla="*/ 0 w 1487591"/>
                <a:gd name="connsiteY6" fmla="*/ 1482502 h 1482502"/>
                <a:gd name="connsiteX7" fmla="*/ 7540 w 1487591"/>
                <a:gd name="connsiteY7" fmla="*/ 1333182 h 1482502"/>
                <a:gd name="connsiteX8" fmla="*/ 1484889 w 1487591"/>
                <a:gd name="connsiteY8" fmla="*/ 0 h 148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91" h="1482502">
                  <a:moveTo>
                    <a:pt x="1484889" y="0"/>
                  </a:moveTo>
                  <a:lnTo>
                    <a:pt x="1487591" y="137"/>
                  </a:lnTo>
                  <a:lnTo>
                    <a:pt x="1487591" y="174688"/>
                  </a:lnTo>
                  <a:lnTo>
                    <a:pt x="1487587" y="174688"/>
                  </a:lnTo>
                  <a:cubicBezTo>
                    <a:pt x="766145" y="174688"/>
                    <a:pt x="181301" y="759532"/>
                    <a:pt x="181301" y="1480974"/>
                  </a:cubicBezTo>
                  <a:lnTo>
                    <a:pt x="181369" y="1482316"/>
                  </a:lnTo>
                  <a:lnTo>
                    <a:pt x="0" y="1482502"/>
                  </a:lnTo>
                  <a:lnTo>
                    <a:pt x="7540" y="1333182"/>
                  </a:lnTo>
                  <a:cubicBezTo>
                    <a:pt x="83588" y="584353"/>
                    <a:pt x="715997" y="0"/>
                    <a:pt x="1484889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kern="1200">
                <a:latin typeface="+mj-lt"/>
              </a:endParaRPr>
            </a:p>
          </p:txBody>
        </p:sp>
      </p:grp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443911E6-796A-4759-AEBD-1C469B2526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75152" y="2960329"/>
            <a:ext cx="1052026" cy="273280"/>
          </a:xfrm>
        </p:spPr>
        <p:txBody>
          <a:bodyPr/>
          <a:lstStyle>
            <a:lvl1pPr marL="0" indent="0" algn="ctr">
              <a:buNone/>
              <a:defRPr sz="1050" baseline="0">
                <a:latin typeface="+mj-lt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5" name="Text Placeholder 48">
            <a:extLst>
              <a:ext uri="{FF2B5EF4-FFF2-40B4-BE49-F238E27FC236}">
                <a16:creationId xmlns:a16="http://schemas.microsoft.com/office/drawing/2014/main" id="{2869B3B9-29E4-45FF-97B7-BFEDE9DC06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27125" y="2107042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6" name="Text Placeholder 48">
            <a:extLst>
              <a:ext uri="{FF2B5EF4-FFF2-40B4-BE49-F238E27FC236}">
                <a16:creationId xmlns:a16="http://schemas.microsoft.com/office/drawing/2014/main" id="{FFABDFBE-F889-4113-B007-9E4879FC6D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88550" y="2107042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7" name="Text Placeholder 48">
            <a:extLst>
              <a:ext uri="{FF2B5EF4-FFF2-40B4-BE49-F238E27FC236}">
                <a16:creationId xmlns:a16="http://schemas.microsoft.com/office/drawing/2014/main" id="{4D337AD6-A640-4E84-9198-EC94C63678C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27125" y="3251507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8" name="Text Placeholder 48">
            <a:extLst>
              <a:ext uri="{FF2B5EF4-FFF2-40B4-BE49-F238E27FC236}">
                <a16:creationId xmlns:a16="http://schemas.microsoft.com/office/drawing/2014/main" id="{B06BF0A8-BA2E-4C7F-96E0-CAA5FFD249E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19507" y="3337170"/>
            <a:ext cx="337053" cy="518990"/>
          </a:xfrm>
        </p:spPr>
        <p:txBody>
          <a:bodyPr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5B9D961-BA48-4BDE-9507-F53023A8830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95932" y="2119417"/>
            <a:ext cx="1681108" cy="244682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CCD2576-79FB-4DBE-96ED-705F35382F9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95932" y="2590642"/>
            <a:ext cx="1681108" cy="23083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9FF9F9D-62B9-44F7-B8CD-E98110F856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146639" y="1577924"/>
            <a:ext cx="445484" cy="33239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51E049A-86C4-40A4-B7B9-B9221DB4900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95932" y="3804703"/>
            <a:ext cx="1698606" cy="244682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8804434F-BAA5-4023-A163-4BA917D22E1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95930" y="4275928"/>
            <a:ext cx="1698607" cy="23083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8348DA7C-A191-46D4-8CBE-DCA3ABD1A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149054" y="3265894"/>
            <a:ext cx="445484" cy="33239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ACACB6B9-F1FB-4C64-8421-AB9808DB3A5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972042" y="2141865"/>
            <a:ext cx="1560218" cy="246221"/>
          </a:xfrm>
        </p:spPr>
        <p:txBody>
          <a:bodyPr/>
          <a:lstStyle>
            <a:lvl1pPr marL="0" indent="0" algn="r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054C2FE0-F38C-4AB1-A3BA-B4F19C387F2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972042" y="2613091"/>
            <a:ext cx="1560218" cy="230832"/>
          </a:xfr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3ADADEDD-F7F0-449B-B9B2-39EC097394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72041" y="1607413"/>
            <a:ext cx="445484" cy="332399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2400" b="1" i="0">
                <a:solidFill>
                  <a:schemeClr val="accent2"/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C63D991F-E29C-43B4-A9ED-6535C488132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989539" y="3827152"/>
            <a:ext cx="1542721" cy="244682"/>
          </a:xfrm>
        </p:spPr>
        <p:txBody>
          <a:bodyPr/>
          <a:lstStyle>
            <a:lvl1pPr marL="0" indent="0" algn="r">
              <a:lnSpc>
                <a:spcPct val="90000"/>
              </a:lnSpc>
              <a:buNone/>
              <a:defRPr sz="1100" b="1" i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E2256F1-E163-4D15-8A6F-6E9E370B3D8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989540" y="4298378"/>
            <a:ext cx="1542720" cy="230832"/>
          </a:xfr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900">
                <a:solidFill>
                  <a:srgbClr val="7F7F7F"/>
                </a:solidFill>
                <a:latin typeface="Corbel" panose="020B0503020204020204" pitchFamily="34" charset="0"/>
                <a:cs typeface="Helvetica"/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35786AC4-AF64-48B4-BD10-0D906911927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989540" y="3288343"/>
            <a:ext cx="445484" cy="332399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2400" b="1" i="0">
                <a:solidFill>
                  <a:schemeClr val="accent3">
                    <a:lumMod val="90000"/>
                  </a:schemeClr>
                </a:solidFill>
                <a:latin typeface="+mj-lt"/>
                <a:cs typeface="Helvetica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1249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CC549D6-6439-4E00-B945-309C6813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50609"/>
            <a:ext cx="4726415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accent2"/>
                </a:solidFill>
                <a:latin typeface="Corbel" panose="020B0503020204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Click to edit Master title style</a:t>
            </a:r>
            <a:endParaRPr lang="en-US" dirty="0"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C906D8BC-343A-4805-B773-CAB6A84201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4399" y="2867434"/>
            <a:ext cx="1397041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4F914915-D94A-475C-A67C-C14FED2F6D6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14399" y="3301295"/>
            <a:ext cx="1397041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44398896-51D9-48D9-B672-86E2E254AFA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632079" y="2859857"/>
            <a:ext cx="1529894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DA7E0C74-A21D-4952-9666-7476D0E8D28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632079" y="3293718"/>
            <a:ext cx="1529893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2560086E-8360-41DC-A282-96B8A78936A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461831" y="2859857"/>
            <a:ext cx="1529894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3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Text Placeholder 18">
            <a:extLst>
              <a:ext uri="{FF2B5EF4-FFF2-40B4-BE49-F238E27FC236}">
                <a16:creationId xmlns:a16="http://schemas.microsoft.com/office/drawing/2014/main" id="{04F64E95-D577-4518-9D82-704AEA9F0B9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61831" y="3293718"/>
            <a:ext cx="1529893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D8299A0F-2449-485D-9BD8-E9A6D43F671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98510" y="2859857"/>
            <a:ext cx="1383836" cy="27699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1" i="0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E9DB55EF-795C-4E6B-A153-B39AB388B7D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298511" y="3293718"/>
            <a:ext cx="1383835" cy="230832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1000">
                <a:solidFill>
                  <a:srgbClr val="0F5880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77C0D83-4679-489F-8804-4593CDA11B3F}"/>
              </a:ext>
            </a:extLst>
          </p:cNvPr>
          <p:cNvSpPr/>
          <p:nvPr userDrawn="1"/>
        </p:nvSpPr>
        <p:spPr>
          <a:xfrm flipH="1">
            <a:off x="983673" y="1607127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76</a:t>
            </a:r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Helvetica"/>
              </a:rPr>
              <a:t>%</a:t>
            </a: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6927A9FC-9351-4186-9A10-A4091C41E8A0}"/>
              </a:ext>
            </a:extLst>
          </p:cNvPr>
          <p:cNvSpPr/>
          <p:nvPr userDrawn="1"/>
        </p:nvSpPr>
        <p:spPr>
          <a:xfrm flipH="1">
            <a:off x="983673" y="1607127"/>
            <a:ext cx="972344" cy="831273"/>
          </a:xfrm>
          <a:prstGeom prst="arc">
            <a:avLst>
              <a:gd name="adj1" fmla="val 20984215"/>
              <a:gd name="adj2" fmla="val 16212414"/>
            </a:avLst>
          </a:prstGeom>
          <a:ln w="762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79744CD-61E8-4EF6-961F-846B26E2F557}"/>
              </a:ext>
            </a:extLst>
          </p:cNvPr>
          <p:cNvSpPr/>
          <p:nvPr userDrawn="1"/>
        </p:nvSpPr>
        <p:spPr>
          <a:xfrm flipH="1">
            <a:off x="2845565" y="1607126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64%</a:t>
            </a:r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220900E9-4516-450C-9D44-4D2322322B18}"/>
              </a:ext>
            </a:extLst>
          </p:cNvPr>
          <p:cNvSpPr/>
          <p:nvPr userDrawn="1"/>
        </p:nvSpPr>
        <p:spPr>
          <a:xfrm flipH="1">
            <a:off x="2845565" y="1607126"/>
            <a:ext cx="972344" cy="831273"/>
          </a:xfrm>
          <a:prstGeom prst="arc">
            <a:avLst>
              <a:gd name="adj1" fmla="val 3038232"/>
              <a:gd name="adj2" fmla="val 16212414"/>
            </a:avLst>
          </a:prstGeom>
          <a:ln w="76200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8D50B2F-662C-4DBA-8F93-8CD0E599CA84}"/>
              </a:ext>
            </a:extLst>
          </p:cNvPr>
          <p:cNvSpPr/>
          <p:nvPr userDrawn="1"/>
        </p:nvSpPr>
        <p:spPr>
          <a:xfrm flipH="1">
            <a:off x="4677539" y="1607126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33%</a:t>
            </a: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8EB58546-9F96-4235-B5F1-274B059054B5}"/>
              </a:ext>
            </a:extLst>
          </p:cNvPr>
          <p:cNvSpPr/>
          <p:nvPr userDrawn="1"/>
        </p:nvSpPr>
        <p:spPr>
          <a:xfrm flipH="1">
            <a:off x="4677539" y="1607126"/>
            <a:ext cx="972344" cy="831273"/>
          </a:xfrm>
          <a:prstGeom prst="arc">
            <a:avLst>
              <a:gd name="adj1" fmla="val 9030343"/>
              <a:gd name="adj2" fmla="val 16212414"/>
            </a:avLst>
          </a:prstGeom>
          <a:ln w="76200" cap="rnd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09C2DEF-E1D2-465F-932B-8CE59901A22A}"/>
              </a:ext>
            </a:extLst>
          </p:cNvPr>
          <p:cNvSpPr/>
          <p:nvPr userDrawn="1"/>
        </p:nvSpPr>
        <p:spPr>
          <a:xfrm flipH="1">
            <a:off x="6516440" y="1607127"/>
            <a:ext cx="972344" cy="831273"/>
          </a:xfrm>
          <a:prstGeom prst="ellipse">
            <a:avLst/>
          </a:prstGeom>
          <a:ln w="38100" cap="rnd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/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92%</a:t>
            </a:r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1A42111B-ED7F-405E-856E-B67A4348A77C}"/>
              </a:ext>
            </a:extLst>
          </p:cNvPr>
          <p:cNvSpPr/>
          <p:nvPr userDrawn="1"/>
        </p:nvSpPr>
        <p:spPr>
          <a:xfrm flipH="1">
            <a:off x="6516440" y="1607127"/>
            <a:ext cx="972344" cy="831273"/>
          </a:xfrm>
          <a:prstGeom prst="arc">
            <a:avLst>
              <a:gd name="adj1" fmla="val 18639645"/>
              <a:gd name="adj2" fmla="val 16212414"/>
            </a:avLst>
          </a:prstGeom>
          <a:ln w="76200" cap="rnd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bIns="0"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943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BAB4A4-C1B7-4272-A55C-B0EBDFBB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C0DBA-9C4C-4F55-9AB3-E40C64289F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27D2B-6EBE-44C3-B170-980BFA283496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2487DC-C2EE-4506-A695-2BB75F4C0F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0" y="1185863"/>
            <a:ext cx="7886700" cy="320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C4228F7-5FD9-47C0-AEA6-F2C6449BD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0941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673" y="2990502"/>
            <a:ext cx="6188716" cy="857250"/>
          </a:xfrm>
        </p:spPr>
        <p:txBody>
          <a:bodyPr/>
          <a:lstStyle/>
          <a:p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title</a:t>
            </a:r>
            <a:r>
              <a:rPr lang="pt-PT" dirty="0"/>
              <a:t> </a:t>
            </a:r>
            <a:r>
              <a:rPr lang="pt-PT" dirty="0" err="1"/>
              <a:t>style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4729195" y="841544"/>
            <a:ext cx="1584852" cy="16384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590800" y="4066783"/>
            <a:ext cx="6096000" cy="30777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7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673" y="2990502"/>
            <a:ext cx="6188716" cy="857250"/>
          </a:xfrm>
        </p:spPr>
        <p:txBody>
          <a:bodyPr/>
          <a:lstStyle/>
          <a:p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title</a:t>
            </a:r>
            <a:r>
              <a:rPr lang="pt-PT" dirty="0"/>
              <a:t> </a:t>
            </a:r>
            <a:r>
              <a:rPr lang="pt-PT" dirty="0" err="1"/>
              <a:t>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507673" y="3958277"/>
            <a:ext cx="6188780" cy="30777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17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2A3EC40-7A50-43ED-A9FA-69BC12872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68464"/>
          <a:stretch/>
        </p:blipFill>
        <p:spPr>
          <a:xfrm>
            <a:off x="2219971" y="680308"/>
            <a:ext cx="6874309" cy="8561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E1E451-7522-4FD0-8F22-982C45C870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2136"/>
          <a:stretch/>
        </p:blipFill>
        <p:spPr>
          <a:xfrm>
            <a:off x="2269691" y="3647207"/>
            <a:ext cx="6874309" cy="756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65F810-A826-4F50-98C7-7F35172701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545" b="27850"/>
          <a:stretch/>
        </p:blipFill>
        <p:spPr>
          <a:xfrm>
            <a:off x="2219971" y="1966290"/>
            <a:ext cx="6874309" cy="12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2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F28A08C-2546-45B0-97C3-858D25D6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0" y="253746"/>
            <a:ext cx="7886700" cy="919020"/>
          </a:xfrm>
          <a:prstGeom prst="rect">
            <a:avLst/>
          </a:prstGeom>
        </p:spPr>
        <p:txBody>
          <a:bodyPr/>
          <a:lstStyle>
            <a:lvl1pPr>
              <a:defRPr b="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0C236A-EBDB-47BC-92AB-0C506FD2B02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E6638B-913B-4BB6-9118-642BF8BB5E8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2510F11-B399-4472-ACB6-C17F0247BAE3}" type="slidenum">
              <a:rPr lang="en-GB" smtClean="0"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94D826-1C44-40D2-A5DE-7916487BCB44}"/>
              </a:ext>
            </a:extLst>
          </p:cNvPr>
          <p:cNvSpPr/>
          <p:nvPr userDrawn="1"/>
        </p:nvSpPr>
        <p:spPr>
          <a:xfrm>
            <a:off x="546101" y="1323594"/>
            <a:ext cx="7886700" cy="298386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AA27D9-9405-499E-A32C-177CA25DD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2606" y="1649016"/>
            <a:ext cx="6912674" cy="2410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 sz="150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>
              <a:defRPr sz="135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8687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2457167" y="254464"/>
            <a:ext cx="4726415" cy="40011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title</a:t>
            </a:r>
            <a:r>
              <a:rPr lang="pt-PT" dirty="0"/>
              <a:t> </a:t>
            </a:r>
            <a:r>
              <a:rPr lang="pt-PT" dirty="0" err="1"/>
              <a:t>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457167" y="1280928"/>
            <a:ext cx="6174215" cy="135113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styles</a:t>
            </a:r>
            <a:endParaRPr lang="pt-PT" dirty="0"/>
          </a:p>
          <a:p>
            <a:pPr lvl="1"/>
            <a:r>
              <a:rPr lang="pt-PT" dirty="0" err="1"/>
              <a:t>Second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pt-PT" dirty="0"/>
          </a:p>
          <a:p>
            <a:pPr lvl="2"/>
            <a:r>
              <a:rPr lang="pt-PT" dirty="0" err="1"/>
              <a:t>Third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pt-PT" dirty="0"/>
          </a:p>
          <a:p>
            <a:pPr lvl="3"/>
            <a:r>
              <a:rPr lang="pt-PT" dirty="0" err="1"/>
              <a:t>Fourth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pt-PT" dirty="0"/>
          </a:p>
          <a:p>
            <a:pPr lvl="4"/>
            <a:r>
              <a:rPr lang="pt-PT" dirty="0" err="1"/>
              <a:t>Fifth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en-US" dirty="0"/>
          </a:p>
        </p:txBody>
      </p:sp>
      <p:grpSp>
        <p:nvGrpSpPr>
          <p:cNvPr id="9" name="Groupe 22">
            <a:extLst>
              <a:ext uri="{FF2B5EF4-FFF2-40B4-BE49-F238E27FC236}">
                <a16:creationId xmlns:a16="http://schemas.microsoft.com/office/drawing/2014/main" id="{238F495D-F4B3-48B6-B51C-D14B84B8E9A1}"/>
              </a:ext>
            </a:extLst>
          </p:cNvPr>
          <p:cNvGrpSpPr/>
          <p:nvPr userDrawn="1"/>
        </p:nvGrpSpPr>
        <p:grpSpPr>
          <a:xfrm>
            <a:off x="32817" y="3662672"/>
            <a:ext cx="1896426" cy="1520312"/>
            <a:chOff x="-52345" y="477263"/>
            <a:chExt cx="1606814" cy="1931837"/>
          </a:xfrm>
        </p:grpSpPr>
        <p:pic>
          <p:nvPicPr>
            <p:cNvPr id="11" name="Image 8">
              <a:extLst>
                <a:ext uri="{FF2B5EF4-FFF2-40B4-BE49-F238E27FC236}">
                  <a16:creationId xmlns:a16="http://schemas.microsoft.com/office/drawing/2014/main" id="{610636E7-E1CA-44BF-AAFF-6062264D3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02019" y="477263"/>
              <a:ext cx="698086" cy="646232"/>
            </a:xfrm>
            <a:prstGeom prst="rect">
              <a:avLst/>
            </a:prstGeom>
          </p:spPr>
        </p:pic>
        <p:sp>
          <p:nvSpPr>
            <p:cNvPr id="13" name="Sous-titre 2">
              <a:extLst>
                <a:ext uri="{FF2B5EF4-FFF2-40B4-BE49-F238E27FC236}">
                  <a16:creationId xmlns:a16="http://schemas.microsoft.com/office/drawing/2014/main" id="{A3A1B2FB-4B92-4B3E-9182-7D8180896108}"/>
                </a:ext>
              </a:extLst>
            </p:cNvPr>
            <p:cNvSpPr txBox="1">
              <a:spLocks/>
            </p:cNvSpPr>
            <p:nvPr/>
          </p:nvSpPr>
          <p:spPr>
            <a:xfrm>
              <a:off x="-52345" y="1239056"/>
              <a:ext cx="1606814" cy="117004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100" dirty="0">
                  <a:solidFill>
                    <a:schemeClr val="bg1">
                      <a:lumMod val="50000"/>
                    </a:schemeClr>
                  </a:solidFill>
                  <a:latin typeface="Corbel" panose="020B0503020204020204" pitchFamily="34" charset="0"/>
                </a:rPr>
                <a:t>NUDGE has received funding from the European Union’s Horizon 2020 Research and innovation programme under grant agreement No 957012.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554B1-E2B0-423C-8D69-A68D4A9444AF}"/>
              </a:ext>
            </a:extLst>
          </p:cNvPr>
          <p:cNvSpPr/>
          <p:nvPr userDrawn="1"/>
        </p:nvSpPr>
        <p:spPr>
          <a:xfrm flipH="1">
            <a:off x="1960418" y="0"/>
            <a:ext cx="117764" cy="5143500"/>
          </a:xfrm>
          <a:prstGeom prst="rect">
            <a:avLst/>
          </a:prstGeom>
          <a:solidFill>
            <a:srgbClr val="FF5C5C"/>
          </a:solidFill>
          <a:ln>
            <a:solidFill>
              <a:srgbClr val="FF5C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A68091B-4EA1-432E-A411-3680B27A4CBC}"/>
              </a:ext>
            </a:extLst>
          </p:cNvPr>
          <p:cNvGrpSpPr/>
          <p:nvPr userDrawn="1"/>
        </p:nvGrpSpPr>
        <p:grpSpPr>
          <a:xfrm rot="16200000">
            <a:off x="473401" y="2483955"/>
            <a:ext cx="1015258" cy="296224"/>
            <a:chOff x="4432867" y="1805204"/>
            <a:chExt cx="1781607" cy="51934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92B76BB-60D8-4E18-B169-77F887E6A1BB}"/>
                </a:ext>
              </a:extLst>
            </p:cNvPr>
            <p:cNvSpPr/>
            <p:nvPr/>
          </p:nvSpPr>
          <p:spPr>
            <a:xfrm>
              <a:off x="5075024" y="1805204"/>
              <a:ext cx="497292" cy="519348"/>
            </a:xfrm>
            <a:prstGeom prst="ellipse">
              <a:avLst/>
            </a:prstGeom>
            <a:solidFill>
              <a:srgbClr val="FFBD59"/>
            </a:solidFill>
            <a:ln w="12700" cap="flat">
              <a:solidFill>
                <a:srgbClr val="FFBD59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2A1E6E4-4B7D-4638-8C30-879110F0DA8A}"/>
                </a:ext>
              </a:extLst>
            </p:cNvPr>
            <p:cNvSpPr/>
            <p:nvPr/>
          </p:nvSpPr>
          <p:spPr>
            <a:xfrm>
              <a:off x="4432867" y="1805204"/>
              <a:ext cx="497291" cy="519348"/>
            </a:xfrm>
            <a:prstGeom prst="ellipse">
              <a:avLst/>
            </a:prstGeom>
            <a:solidFill>
              <a:srgbClr val="FF5C5C"/>
            </a:solidFill>
            <a:ln w="12700" cap="flat">
              <a:solidFill>
                <a:srgbClr val="FF0000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ED6F7A7-B10B-43BE-A139-B3DF93C1ABDB}"/>
                </a:ext>
              </a:extLst>
            </p:cNvPr>
            <p:cNvSpPr/>
            <p:nvPr/>
          </p:nvSpPr>
          <p:spPr>
            <a:xfrm>
              <a:off x="5717182" y="1805204"/>
              <a:ext cx="497292" cy="519348"/>
            </a:xfrm>
            <a:prstGeom prst="ellipse">
              <a:avLst/>
            </a:prstGeom>
            <a:solidFill>
              <a:srgbClr val="E1C9E8"/>
            </a:solidFill>
            <a:ln w="12700" cap="flat">
              <a:solidFill>
                <a:srgbClr val="E1C9E8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736BE53-AEFE-475E-8314-3ED2F0BC796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9" y="-118311"/>
            <a:ext cx="1926329" cy="192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4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5" r:id="rId7"/>
    <p:sldLayoutId id="2147483707" r:id="rId8"/>
    <p:sldLayoutId id="2147483708" r:id="rId9"/>
    <p:sldLayoutId id="2147483709" r:id="rId10"/>
    <p:sldLayoutId id="2147483710" r:id="rId11"/>
    <p:sldLayoutId id="2147483720" r:id="rId12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accent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ct val="20000"/>
        </a:spcBef>
        <a:buFont typeface="Arial"/>
        <a:buChar char="•"/>
        <a:defRPr sz="1400" b="0" i="0" kern="1200">
          <a:solidFill>
            <a:schemeClr val="bg1">
              <a:lumMod val="50000"/>
            </a:schemeClr>
          </a:solidFill>
          <a:latin typeface="+mj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ct val="20000"/>
        </a:spcBef>
        <a:buFont typeface="Arial"/>
        <a:buChar char="–"/>
        <a:defRPr sz="1400" b="0" i="0" kern="1200">
          <a:solidFill>
            <a:schemeClr val="bg1">
              <a:lumMod val="50000"/>
            </a:schemeClr>
          </a:solidFill>
          <a:latin typeface="+mj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ct val="20000"/>
        </a:spcBef>
        <a:buFont typeface="Arial"/>
        <a:buChar char="•"/>
        <a:defRPr sz="1200" b="0" i="0" kern="1200">
          <a:solidFill>
            <a:schemeClr val="bg1">
              <a:lumMod val="50000"/>
            </a:schemeClr>
          </a:solidFill>
          <a:latin typeface="+mj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ct val="20000"/>
        </a:spcBef>
        <a:buFont typeface="Arial"/>
        <a:buChar char="–"/>
        <a:defRPr sz="1100" b="0" i="0" kern="1200">
          <a:solidFill>
            <a:schemeClr val="bg1">
              <a:lumMod val="50000"/>
            </a:schemeClr>
          </a:solidFill>
          <a:latin typeface="+mj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ct val="20000"/>
        </a:spcBef>
        <a:buFont typeface="Arial"/>
        <a:buChar char="»"/>
        <a:defRPr sz="1000" b="0" i="0" kern="1200">
          <a:solidFill>
            <a:schemeClr val="bg1">
              <a:lumMod val="50000"/>
            </a:schemeClr>
          </a:solidFill>
          <a:latin typeface="+mj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22">
            <a:extLst>
              <a:ext uri="{FF2B5EF4-FFF2-40B4-BE49-F238E27FC236}">
                <a16:creationId xmlns:a16="http://schemas.microsoft.com/office/drawing/2014/main" id="{F3B25347-D677-4FBE-ACFB-45A5BF5F9DD0}"/>
              </a:ext>
            </a:extLst>
          </p:cNvPr>
          <p:cNvGrpSpPr/>
          <p:nvPr userDrawn="1"/>
        </p:nvGrpSpPr>
        <p:grpSpPr>
          <a:xfrm>
            <a:off x="285873" y="4747776"/>
            <a:ext cx="8423151" cy="406690"/>
            <a:chOff x="-3818757" y="1535708"/>
            <a:chExt cx="4974043" cy="696888"/>
          </a:xfrm>
        </p:grpSpPr>
        <p:pic>
          <p:nvPicPr>
            <p:cNvPr id="10" name="Image 8">
              <a:extLst>
                <a:ext uri="{FF2B5EF4-FFF2-40B4-BE49-F238E27FC236}">
                  <a16:creationId xmlns:a16="http://schemas.microsoft.com/office/drawing/2014/main" id="{7923782B-FA3B-454A-B1F0-B907E1C1D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818757" y="1535708"/>
              <a:ext cx="331347" cy="525650"/>
            </a:xfrm>
            <a:prstGeom prst="rect">
              <a:avLst/>
            </a:prstGeom>
          </p:spPr>
        </p:pic>
        <p:sp>
          <p:nvSpPr>
            <p:cNvPr id="11" name="Sous-titre 2">
              <a:extLst>
                <a:ext uri="{FF2B5EF4-FFF2-40B4-BE49-F238E27FC236}">
                  <a16:creationId xmlns:a16="http://schemas.microsoft.com/office/drawing/2014/main" id="{2CCB1DF0-FBA9-44BA-9B73-AE6C3D69C3C3}"/>
                </a:ext>
              </a:extLst>
            </p:cNvPr>
            <p:cNvSpPr txBox="1">
              <a:spLocks/>
            </p:cNvSpPr>
            <p:nvPr/>
          </p:nvSpPr>
          <p:spPr>
            <a:xfrm>
              <a:off x="-3526063" y="1586364"/>
              <a:ext cx="4681349" cy="64623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100" dirty="0">
                  <a:solidFill>
                    <a:schemeClr val="bg1">
                      <a:lumMod val="50000"/>
                    </a:schemeClr>
                  </a:solidFill>
                  <a:latin typeface="Corbel" panose="020B0503020204020204" pitchFamily="34" charset="0"/>
                </a:rPr>
                <a:t>NUDGE has received funding from the European Union’s Horizon 2020 Research and innovation programme under grant agreement No 957012.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C3768C0-3076-40B6-8D04-BF46C33ED604}"/>
              </a:ext>
            </a:extLst>
          </p:cNvPr>
          <p:cNvSpPr/>
          <p:nvPr userDrawn="1"/>
        </p:nvSpPr>
        <p:spPr>
          <a:xfrm rot="16200000" flipH="1">
            <a:off x="7049441" y="2866746"/>
            <a:ext cx="3879272" cy="99272"/>
          </a:xfrm>
          <a:prstGeom prst="rect">
            <a:avLst/>
          </a:prstGeom>
          <a:solidFill>
            <a:srgbClr val="FF5C5C"/>
          </a:solidFill>
          <a:ln>
            <a:solidFill>
              <a:srgbClr val="FF5C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6DE0A-A689-414E-AD00-87EE57818E3C}"/>
              </a:ext>
            </a:extLst>
          </p:cNvPr>
          <p:cNvGrpSpPr/>
          <p:nvPr userDrawn="1"/>
        </p:nvGrpSpPr>
        <p:grpSpPr>
          <a:xfrm rot="16200000">
            <a:off x="8573332" y="344668"/>
            <a:ext cx="792706" cy="234085"/>
            <a:chOff x="4432867" y="1805204"/>
            <a:chExt cx="1781607" cy="51934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6B80275-75D6-42B8-9B4A-0913E04DF96F}"/>
                </a:ext>
              </a:extLst>
            </p:cNvPr>
            <p:cNvSpPr/>
            <p:nvPr/>
          </p:nvSpPr>
          <p:spPr>
            <a:xfrm>
              <a:off x="5075024" y="1805204"/>
              <a:ext cx="497292" cy="519348"/>
            </a:xfrm>
            <a:prstGeom prst="ellipse">
              <a:avLst/>
            </a:prstGeom>
            <a:solidFill>
              <a:srgbClr val="FFBD59"/>
            </a:solidFill>
            <a:ln w="12700" cap="flat">
              <a:solidFill>
                <a:srgbClr val="FFBD59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FA0015-758E-4ED2-BCDD-2B7C76CEE42A}"/>
                </a:ext>
              </a:extLst>
            </p:cNvPr>
            <p:cNvSpPr/>
            <p:nvPr/>
          </p:nvSpPr>
          <p:spPr>
            <a:xfrm>
              <a:off x="4432867" y="1805204"/>
              <a:ext cx="497291" cy="519348"/>
            </a:xfrm>
            <a:prstGeom prst="ellipse">
              <a:avLst/>
            </a:prstGeom>
            <a:solidFill>
              <a:srgbClr val="FF5C5C"/>
            </a:solidFill>
            <a:ln w="12700" cap="flat">
              <a:solidFill>
                <a:srgbClr val="FF0000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838A632-F75D-49EB-9824-A8F48EAF8B18}"/>
                </a:ext>
              </a:extLst>
            </p:cNvPr>
            <p:cNvSpPr/>
            <p:nvPr/>
          </p:nvSpPr>
          <p:spPr>
            <a:xfrm>
              <a:off x="5717182" y="1805204"/>
              <a:ext cx="497292" cy="519348"/>
            </a:xfrm>
            <a:prstGeom prst="ellipse">
              <a:avLst/>
            </a:prstGeom>
            <a:solidFill>
              <a:srgbClr val="E1C9E8"/>
            </a:solidFill>
            <a:ln w="12700" cap="flat">
              <a:solidFill>
                <a:srgbClr val="E1C9E8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B7142B1-C63A-4364-9EAD-B673F70AE4B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9" y="-205401"/>
            <a:ext cx="1476055" cy="1476055"/>
          </a:xfrm>
          <a:prstGeom prst="rect">
            <a:avLst/>
          </a:prstGeom>
        </p:spPr>
      </p:pic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4DA47875-2B59-4F23-B89B-2FBD373B2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3" y="1897725"/>
            <a:ext cx="8030151" cy="674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title</a:t>
            </a:r>
            <a:r>
              <a:rPr lang="pt-PT" dirty="0"/>
              <a:t> </a:t>
            </a:r>
            <a:r>
              <a:rPr lang="pt-PT" dirty="0" err="1"/>
              <a:t>style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B0C05E0A-CAB4-4204-8111-E64A22257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873" y="2872362"/>
            <a:ext cx="7836477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172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>
              <a:lumMod val="50000"/>
            </a:schemeClr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93817" y="1897725"/>
            <a:ext cx="6215207" cy="674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title</a:t>
            </a:r>
            <a:r>
              <a:rPr lang="pt-PT" dirty="0"/>
              <a:t> </a:t>
            </a:r>
            <a:r>
              <a:rPr lang="pt-PT" dirty="0" err="1"/>
              <a:t>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611582" y="2872362"/>
            <a:ext cx="5903768" cy="3077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oupe 22">
            <a:extLst>
              <a:ext uri="{FF2B5EF4-FFF2-40B4-BE49-F238E27FC236}">
                <a16:creationId xmlns:a16="http://schemas.microsoft.com/office/drawing/2014/main" id="{9D16CC18-1325-41AF-87B3-B352DCDA5175}"/>
              </a:ext>
            </a:extLst>
          </p:cNvPr>
          <p:cNvGrpSpPr/>
          <p:nvPr userDrawn="1"/>
        </p:nvGrpSpPr>
        <p:grpSpPr>
          <a:xfrm>
            <a:off x="32817" y="3662672"/>
            <a:ext cx="1896426" cy="1520312"/>
            <a:chOff x="-52345" y="477263"/>
            <a:chExt cx="1606814" cy="1931837"/>
          </a:xfrm>
        </p:grpSpPr>
        <p:pic>
          <p:nvPicPr>
            <p:cNvPr id="10" name="Image 8">
              <a:extLst>
                <a:ext uri="{FF2B5EF4-FFF2-40B4-BE49-F238E27FC236}">
                  <a16:creationId xmlns:a16="http://schemas.microsoft.com/office/drawing/2014/main" id="{0FE15A43-BC08-425C-A92D-B86BDC460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2019" y="477263"/>
              <a:ext cx="698086" cy="646232"/>
            </a:xfrm>
            <a:prstGeom prst="rect">
              <a:avLst/>
            </a:prstGeom>
          </p:spPr>
        </p:pic>
        <p:sp>
          <p:nvSpPr>
            <p:cNvPr id="11" name="Sous-titre 2">
              <a:extLst>
                <a:ext uri="{FF2B5EF4-FFF2-40B4-BE49-F238E27FC236}">
                  <a16:creationId xmlns:a16="http://schemas.microsoft.com/office/drawing/2014/main" id="{C2D28F21-4DC8-40FA-B203-F165495067AE}"/>
                </a:ext>
              </a:extLst>
            </p:cNvPr>
            <p:cNvSpPr txBox="1">
              <a:spLocks/>
            </p:cNvSpPr>
            <p:nvPr/>
          </p:nvSpPr>
          <p:spPr>
            <a:xfrm>
              <a:off x="-52345" y="1239056"/>
              <a:ext cx="1606814" cy="117004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100" dirty="0">
                  <a:solidFill>
                    <a:schemeClr val="bg1">
                      <a:lumMod val="50000"/>
                    </a:schemeClr>
                  </a:solidFill>
                  <a:latin typeface="Corbel" panose="020B0503020204020204" pitchFamily="34" charset="0"/>
                </a:rPr>
                <a:t>NUDGE has received funding from the European Union’s Horizon 2020 Research and innovation programme under grant agreement No 957012.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1C57E-AB15-4040-AA8B-07751A583665}"/>
              </a:ext>
            </a:extLst>
          </p:cNvPr>
          <p:cNvSpPr/>
          <p:nvPr userDrawn="1"/>
        </p:nvSpPr>
        <p:spPr>
          <a:xfrm flipH="1">
            <a:off x="1960418" y="0"/>
            <a:ext cx="114906" cy="5143500"/>
          </a:xfrm>
          <a:prstGeom prst="rect">
            <a:avLst/>
          </a:prstGeom>
          <a:solidFill>
            <a:srgbClr val="FF5C5C"/>
          </a:solidFill>
          <a:ln>
            <a:solidFill>
              <a:srgbClr val="FF5C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C93DA79-7513-4A8C-BFEF-A6D142CD2015}"/>
              </a:ext>
            </a:extLst>
          </p:cNvPr>
          <p:cNvGrpSpPr/>
          <p:nvPr userDrawn="1"/>
        </p:nvGrpSpPr>
        <p:grpSpPr>
          <a:xfrm rot="16200000">
            <a:off x="473401" y="2483955"/>
            <a:ext cx="1015258" cy="296224"/>
            <a:chOff x="4432867" y="1805204"/>
            <a:chExt cx="1781607" cy="51934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F76D00E-BA28-4C77-AAD4-5E6108C06B0A}"/>
                </a:ext>
              </a:extLst>
            </p:cNvPr>
            <p:cNvSpPr/>
            <p:nvPr/>
          </p:nvSpPr>
          <p:spPr>
            <a:xfrm>
              <a:off x="5075024" y="1805204"/>
              <a:ext cx="497292" cy="519348"/>
            </a:xfrm>
            <a:prstGeom prst="ellipse">
              <a:avLst/>
            </a:prstGeom>
            <a:solidFill>
              <a:srgbClr val="FFBD59"/>
            </a:solidFill>
            <a:ln w="12700" cap="flat">
              <a:solidFill>
                <a:srgbClr val="FFBD59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A569DC9-166B-4EDC-9BDD-F9DEA8A92143}"/>
                </a:ext>
              </a:extLst>
            </p:cNvPr>
            <p:cNvSpPr/>
            <p:nvPr/>
          </p:nvSpPr>
          <p:spPr>
            <a:xfrm>
              <a:off x="4432867" y="1805204"/>
              <a:ext cx="497291" cy="519348"/>
            </a:xfrm>
            <a:prstGeom prst="ellipse">
              <a:avLst/>
            </a:prstGeom>
            <a:solidFill>
              <a:srgbClr val="FF5C5C"/>
            </a:solidFill>
            <a:ln w="12700" cap="flat">
              <a:solidFill>
                <a:srgbClr val="FF0000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2276712-305A-4895-894A-D9CE6791C893}"/>
                </a:ext>
              </a:extLst>
            </p:cNvPr>
            <p:cNvSpPr/>
            <p:nvPr/>
          </p:nvSpPr>
          <p:spPr>
            <a:xfrm>
              <a:off x="5717182" y="1805204"/>
              <a:ext cx="497292" cy="519348"/>
            </a:xfrm>
            <a:prstGeom prst="ellipse">
              <a:avLst/>
            </a:prstGeom>
            <a:solidFill>
              <a:srgbClr val="E1C9E8"/>
            </a:solidFill>
            <a:ln w="12700" cap="flat">
              <a:solidFill>
                <a:srgbClr val="E1C9E8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aramond" panose="02020404030301010803" pitchFamily="18" charset="0"/>
                <a:sym typeface="Calibri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5D31FE4-D821-4D96-AB5A-0115C533375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9" y="-118311"/>
            <a:ext cx="1926329" cy="192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6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25" r:id="rId4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accent2"/>
          </a:solidFill>
          <a:latin typeface="Corbel" panose="020B0503020204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457200" rtl="0" eaLnBrk="1" latinLnBrk="0" hangingPunct="1">
        <a:spcBef>
          <a:spcPct val="20000"/>
        </a:spcBef>
        <a:buFont typeface="Arial"/>
        <a:buNone/>
        <a:defRPr sz="1400" b="0" i="0" kern="1200">
          <a:solidFill>
            <a:schemeClr val="bg1">
              <a:lumMod val="50000"/>
            </a:schemeClr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bg1">
              <a:lumMod val="50000"/>
            </a:schemeClr>
          </a:solidFill>
          <a:latin typeface="Helvetica Light" charset="0"/>
          <a:ea typeface="Helvetica Light" charset="0"/>
          <a:cs typeface="Helvetica Light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bg1">
              <a:lumMod val="50000"/>
            </a:schemeClr>
          </a:solidFill>
          <a:latin typeface="Helvetica Light" charset="0"/>
          <a:ea typeface="Helvetica Light" charset="0"/>
          <a:cs typeface="Helvetica Light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>
              <a:lumMod val="50000"/>
            </a:schemeClr>
          </a:solidFill>
          <a:latin typeface="Helvetica Light" charset="0"/>
          <a:ea typeface="Helvetica Light" charset="0"/>
          <a:cs typeface="Helvetica Light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bg1">
              <a:lumMod val="50000"/>
            </a:schemeClr>
          </a:solidFill>
          <a:latin typeface="Helvetica Light" charset="0"/>
          <a:ea typeface="Helvetica Light" charset="0"/>
          <a:cs typeface="Helvetica Light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91F5-0FED-48E2-A771-EF2F7C6A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865" y="2761902"/>
            <a:ext cx="6672292" cy="131445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FFBD59"/>
                </a:solidFill>
                <a:latin typeface="Corbel"/>
                <a:cs typeface="Arial"/>
              </a:rPr>
              <a:t>Behavioural science for energy efficiency</a:t>
            </a:r>
            <a:br>
              <a:rPr lang="en-GB" sz="2200" dirty="0">
                <a:solidFill>
                  <a:srgbClr val="FFBD59"/>
                </a:solidFill>
                <a:latin typeface="Corbel"/>
                <a:cs typeface="Arial"/>
              </a:rPr>
            </a:br>
            <a:r>
              <a:rPr lang="en-GB" sz="1800" dirty="0">
                <a:solidFill>
                  <a:srgbClr val="FFBD59"/>
                </a:solidFill>
                <a:latin typeface="Corbel"/>
                <a:cs typeface="Arial"/>
              </a:rPr>
              <a:t>Insights and policy recommendations from the NUDGE project </a:t>
            </a:r>
            <a:endParaRPr lang="en-GB" sz="18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DEF0612-76DA-4AC6-8A8D-33E17A7364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24002" y="4039920"/>
            <a:ext cx="6188780" cy="929485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1600" dirty="0">
                <a:latin typeface="Corbel"/>
                <a:cs typeface="Arial"/>
              </a:rPr>
              <a:t>Filippos Anagnostopoulos, IEECP</a:t>
            </a:r>
          </a:p>
          <a:p>
            <a:r>
              <a:rPr lang="en-US" sz="1600" dirty="0">
                <a:latin typeface="Corbel"/>
                <a:cs typeface="Arial"/>
              </a:rPr>
              <a:t>NUDGE Project Coordinator</a:t>
            </a:r>
          </a:p>
          <a:p>
            <a:r>
              <a:rPr lang="en-US" sz="1600" dirty="0">
                <a:latin typeface="Corbel"/>
                <a:cs typeface="Arial"/>
              </a:rPr>
              <a:t>27 November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12E9D-F688-2943-8D8E-36E9EA5BC62F}"/>
              </a:ext>
            </a:extLst>
          </p:cNvPr>
          <p:cNvSpPr txBox="1"/>
          <p:nvPr/>
        </p:nvSpPr>
        <p:spPr>
          <a:xfrm>
            <a:off x="649278" y="44637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BE"/>
          </a:p>
        </p:txBody>
      </p:sp>
      <p:pic>
        <p:nvPicPr>
          <p:cNvPr id="17" name="Picture 16" descr="Chart&#10;&#10;Description automatically generated with medium confidence">
            <a:extLst>
              <a:ext uri="{FF2B5EF4-FFF2-40B4-BE49-F238E27FC236}">
                <a16:creationId xmlns:a16="http://schemas.microsoft.com/office/drawing/2014/main" id="{502BDA19-75BB-4486-B78B-9AFA6E286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675" y="1580"/>
            <a:ext cx="7045325" cy="268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42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8BCDF-4096-453A-B430-14FA57CC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281359"/>
            <a:ext cx="6498893" cy="424732"/>
          </a:xfrm>
        </p:spPr>
        <p:txBody>
          <a:bodyPr/>
          <a:lstStyle/>
          <a:p>
            <a:r>
              <a:rPr lang="en-GB" sz="2400" b="0" dirty="0">
                <a:solidFill>
                  <a:srgbClr val="FFBD59"/>
                </a:solidFill>
                <a:latin typeface="Corbel"/>
                <a:cs typeface="Arial"/>
              </a:rPr>
              <a:t>Behavioural science for energy efficiency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35306-10E3-4C73-A1F5-3B6F507E02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79650" y="1435737"/>
            <a:ext cx="3452158" cy="2485552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 algn="just">
              <a:buNone/>
            </a:pPr>
            <a:r>
              <a:rPr lang="el-GR" sz="1600" err="1">
                <a:latin typeface="Corbel"/>
                <a:cs typeface="Times New Roman"/>
              </a:rPr>
              <a:t>Households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account</a:t>
            </a:r>
            <a:r>
              <a:rPr lang="el-GR" sz="1600" dirty="0">
                <a:latin typeface="Corbel"/>
                <a:cs typeface="Times New Roman"/>
              </a:rPr>
              <a:t> for 27% of </a:t>
            </a:r>
            <a:r>
              <a:rPr lang="el-GR" sz="1600" err="1">
                <a:latin typeface="Corbel"/>
                <a:cs typeface="Times New Roman"/>
              </a:rPr>
              <a:t>final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energy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consumption</a:t>
            </a:r>
            <a:r>
              <a:rPr lang="el-GR" sz="1600" dirty="0">
                <a:latin typeface="Corbel"/>
                <a:cs typeface="Times New Roman"/>
              </a:rPr>
              <a:t> in the EU in 2021, </a:t>
            </a:r>
            <a:r>
              <a:rPr lang="el-GR" sz="1600" err="1">
                <a:latin typeface="Corbel"/>
                <a:cs typeface="Times New Roman"/>
              </a:rPr>
              <a:t>with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natural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gas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being</a:t>
            </a:r>
            <a:r>
              <a:rPr lang="el-GR" sz="1600" dirty="0">
                <a:latin typeface="Corbel"/>
                <a:cs typeface="Times New Roman"/>
              </a:rPr>
              <a:t> a </a:t>
            </a:r>
            <a:r>
              <a:rPr lang="el-GR" sz="1600" err="1">
                <a:latin typeface="Corbel"/>
                <a:cs typeface="Times New Roman"/>
              </a:rPr>
              <a:t>major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energy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err="1">
                <a:latin typeface="Corbel"/>
                <a:cs typeface="Times New Roman"/>
              </a:rPr>
              <a:t>source</a:t>
            </a:r>
            <a:r>
              <a:rPr lang="el-GR" sz="1600" dirty="0">
                <a:latin typeface="Corbel"/>
                <a:cs typeface="Times New Roman"/>
              </a:rPr>
              <a:t>.</a:t>
            </a:r>
            <a:endParaRPr lang="en-US" sz="1800">
              <a:latin typeface="Corbel"/>
            </a:endParaRPr>
          </a:p>
          <a:p>
            <a:pPr marL="0" indent="0" algn="just">
              <a:buNone/>
            </a:pPr>
            <a:r>
              <a:rPr lang="el-GR" sz="1600" dirty="0">
                <a:latin typeface="Corbel"/>
                <a:cs typeface="Times New Roman"/>
              </a:rPr>
              <a:t>The 2022 </a:t>
            </a:r>
            <a:r>
              <a:rPr lang="el-GR" sz="1600" dirty="0" err="1">
                <a:latin typeface="Corbel"/>
                <a:cs typeface="Times New Roman"/>
              </a:rPr>
              <a:t>energy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dirty="0" err="1">
                <a:latin typeface="Corbel"/>
                <a:cs typeface="Times New Roman"/>
              </a:rPr>
              <a:t>crisis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dirty="0" err="1">
                <a:latin typeface="Corbel"/>
                <a:cs typeface="Times New Roman"/>
              </a:rPr>
              <a:t>highlighted</a:t>
            </a:r>
            <a:r>
              <a:rPr lang="el-GR" sz="1600" dirty="0">
                <a:latin typeface="Corbel"/>
                <a:cs typeface="Times New Roman"/>
              </a:rPr>
              <a:t> the </a:t>
            </a:r>
            <a:r>
              <a:rPr lang="el-GR" sz="1600" b="1" dirty="0" err="1">
                <a:latin typeface="Corbel"/>
                <a:cs typeface="Times New Roman"/>
              </a:rPr>
              <a:t>urgent</a:t>
            </a:r>
            <a:r>
              <a:rPr lang="el-GR" sz="1600" b="1" dirty="0">
                <a:latin typeface="Corbel"/>
                <a:cs typeface="Times New Roman"/>
              </a:rPr>
              <a:t> </a:t>
            </a:r>
            <a:r>
              <a:rPr lang="el-GR" sz="1600" b="1" dirty="0" err="1">
                <a:latin typeface="Corbel"/>
                <a:cs typeface="Times New Roman"/>
              </a:rPr>
              <a:t>need</a:t>
            </a:r>
            <a:r>
              <a:rPr lang="el-GR" sz="1600" b="1" dirty="0">
                <a:latin typeface="Corbel"/>
                <a:cs typeface="Times New Roman"/>
              </a:rPr>
              <a:t> for </a:t>
            </a:r>
            <a:r>
              <a:rPr lang="el-GR" sz="1600" b="1" dirty="0" err="1">
                <a:latin typeface="Corbel"/>
                <a:cs typeface="Times New Roman"/>
              </a:rPr>
              <a:t>effective</a:t>
            </a:r>
            <a:r>
              <a:rPr lang="el-GR" sz="1600" b="1" dirty="0">
                <a:latin typeface="Corbel"/>
                <a:cs typeface="Times New Roman"/>
              </a:rPr>
              <a:t> </a:t>
            </a:r>
            <a:r>
              <a:rPr lang="el-GR" sz="1600" b="1" dirty="0" err="1">
                <a:latin typeface="Corbel"/>
                <a:cs typeface="Times New Roman"/>
              </a:rPr>
              <a:t>energy-saving</a:t>
            </a:r>
            <a:r>
              <a:rPr lang="el-GR" sz="1600" b="1" dirty="0">
                <a:latin typeface="Corbel"/>
                <a:cs typeface="Times New Roman"/>
              </a:rPr>
              <a:t> </a:t>
            </a:r>
            <a:r>
              <a:rPr lang="el-GR" sz="1600" b="1" dirty="0" err="1">
                <a:latin typeface="Corbel"/>
                <a:cs typeface="Times New Roman"/>
              </a:rPr>
              <a:t>measures</a:t>
            </a:r>
            <a:r>
              <a:rPr lang="el-GR" sz="1600" dirty="0">
                <a:latin typeface="Corbel"/>
                <a:cs typeface="Times New Roman"/>
              </a:rPr>
              <a:t>, </a:t>
            </a:r>
            <a:r>
              <a:rPr lang="el-GR" sz="1600" dirty="0" err="1">
                <a:latin typeface="Corbel"/>
                <a:cs typeface="Times New Roman"/>
              </a:rPr>
              <a:t>especially</a:t>
            </a:r>
            <a:r>
              <a:rPr lang="el-GR" sz="1600" dirty="0">
                <a:latin typeface="Corbel"/>
                <a:cs typeface="Times New Roman"/>
              </a:rPr>
              <a:t> for </a:t>
            </a:r>
            <a:r>
              <a:rPr lang="el-GR" sz="1600" dirty="0" err="1">
                <a:latin typeface="Corbel"/>
                <a:cs typeface="Times New Roman"/>
              </a:rPr>
              <a:t>households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dirty="0" err="1">
                <a:latin typeface="Corbel"/>
                <a:cs typeface="Times New Roman"/>
              </a:rPr>
              <a:t>facing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dirty="0" err="1">
                <a:latin typeface="Corbel"/>
                <a:cs typeface="Times New Roman"/>
              </a:rPr>
              <a:t>rising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dirty="0" err="1">
                <a:latin typeface="Corbel"/>
                <a:cs typeface="Times New Roman"/>
              </a:rPr>
              <a:t>energy</a:t>
            </a:r>
            <a:r>
              <a:rPr lang="el-GR" sz="1600" dirty="0">
                <a:latin typeface="Corbel"/>
                <a:cs typeface="Times New Roman"/>
              </a:rPr>
              <a:t> </a:t>
            </a:r>
            <a:r>
              <a:rPr lang="el-GR" sz="1600" dirty="0" err="1">
                <a:latin typeface="Corbel"/>
                <a:cs typeface="Times New Roman"/>
              </a:rPr>
              <a:t>bills</a:t>
            </a:r>
            <a:r>
              <a:rPr lang="el-GR" sz="1600" dirty="0">
                <a:latin typeface="Corbel"/>
                <a:cs typeface="Times New Roman"/>
              </a:rPr>
              <a:t>.</a:t>
            </a:r>
            <a:endParaRPr lang="el-GR" sz="1800">
              <a:latin typeface="Corbe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D574558-B46E-DD95-29DC-833E5B9C8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568458"/>
              </p:ext>
            </p:extLst>
          </p:nvPr>
        </p:nvGraphicFramePr>
        <p:xfrm>
          <a:off x="177762" y="1524182"/>
          <a:ext cx="5120640" cy="2389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880">
                  <a:extLst>
                    <a:ext uri="{9D8B030D-6E8A-4147-A177-3AD203B41FA5}">
                      <a16:colId xmlns:a16="http://schemas.microsoft.com/office/drawing/2014/main" val="3458721174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702860967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93273065"/>
                    </a:ext>
                  </a:extLst>
                </a:gridCol>
              </a:tblGrid>
              <a:tr h="238942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11.7%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Energy </a:t>
                      </a: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efficiency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target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compared to the projected energy use for 2030 (based on the 2020 reference scenario)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763 Mtoe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Final energy consumption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992.5 Mtoe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Primary energy consumption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741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79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8BCDF-4096-453A-B430-14FA57CC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09059"/>
            <a:ext cx="6498893" cy="369332"/>
          </a:xfrm>
        </p:spPr>
        <p:txBody>
          <a:bodyPr/>
          <a:lstStyle/>
          <a:p>
            <a:r>
              <a:rPr lang="el-GR" dirty="0" err="1">
                <a:solidFill>
                  <a:srgbClr val="FFBD59"/>
                </a:solidFill>
                <a:latin typeface="Corbel"/>
                <a:cs typeface="Arial"/>
              </a:rPr>
              <a:t>Revised</a:t>
            </a:r>
            <a:r>
              <a:rPr lang="el-GR" dirty="0">
                <a:solidFill>
                  <a:srgbClr val="FFBD59"/>
                </a:solidFill>
                <a:latin typeface="Corbel"/>
                <a:cs typeface="Arial"/>
              </a:rPr>
              <a:t> Energy </a:t>
            </a:r>
            <a:r>
              <a:rPr lang="el-GR" dirty="0" err="1">
                <a:solidFill>
                  <a:srgbClr val="FFBD59"/>
                </a:solidFill>
                <a:latin typeface="Corbel"/>
                <a:cs typeface="Arial"/>
              </a:rPr>
              <a:t>Efficiency</a:t>
            </a:r>
            <a:r>
              <a:rPr lang="el-GR" dirty="0">
                <a:solidFill>
                  <a:srgbClr val="FFBD59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FFBD59"/>
                </a:solidFill>
                <a:latin typeface="Corbel"/>
                <a:cs typeface="Arial"/>
              </a:rPr>
              <a:t>Directive</a:t>
            </a:r>
            <a:r>
              <a:rPr lang="el-GR" dirty="0">
                <a:solidFill>
                  <a:srgbClr val="FFBD59"/>
                </a:solidFill>
                <a:latin typeface="Corbel"/>
                <a:cs typeface="Arial"/>
              </a:rPr>
              <a:t> (EU/2023/1791)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35306-10E3-4C73-A1F5-3B6F507E02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98958" y="846655"/>
            <a:ext cx="6374397" cy="663515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spcBef>
                <a:spcPts val="0"/>
              </a:spcBef>
              <a:spcAft>
                <a:spcPts val="1350"/>
              </a:spcAft>
              <a:buNone/>
            </a:pP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‘</a:t>
            </a:r>
            <a:r>
              <a:rPr lang="el-GR" sz="1600" b="1" dirty="0" err="1">
                <a:solidFill>
                  <a:srgbClr val="7F7F7F"/>
                </a:solidFill>
                <a:latin typeface="Corbel"/>
                <a:cs typeface="Arial"/>
              </a:rPr>
              <a:t>energy</a:t>
            </a:r>
            <a:r>
              <a:rPr lang="el-GR" sz="1600" b="1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b="1" dirty="0" err="1">
                <a:solidFill>
                  <a:srgbClr val="7F7F7F"/>
                </a:solidFill>
                <a:latin typeface="Corbel"/>
                <a:cs typeface="Arial"/>
              </a:rPr>
              <a:t>efficiency</a:t>
            </a:r>
            <a:r>
              <a:rPr lang="el-GR" sz="1600" b="1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b="1" dirty="0" err="1">
                <a:solidFill>
                  <a:srgbClr val="7F7F7F"/>
                </a:solidFill>
                <a:latin typeface="Corbel"/>
                <a:cs typeface="Arial"/>
              </a:rPr>
              <a:t>improvement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’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means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an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increase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in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energy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efficiency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as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a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result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of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any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technological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, </a:t>
            </a:r>
            <a:r>
              <a:rPr lang="el-GR" sz="1600" u="sng" dirty="0" err="1">
                <a:solidFill>
                  <a:srgbClr val="7F7F7F"/>
                </a:solidFill>
                <a:latin typeface="Corbel"/>
                <a:cs typeface="Arial"/>
              </a:rPr>
              <a:t>behavioural</a:t>
            </a:r>
            <a:r>
              <a:rPr lang="el-GR" sz="1600" u="sng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or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economic</a:t>
            </a:r>
            <a:r>
              <a:rPr lang="el-GR" sz="1600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sz="1600" dirty="0" err="1">
                <a:solidFill>
                  <a:srgbClr val="7F7F7F"/>
                </a:solidFill>
                <a:latin typeface="Corbel"/>
                <a:cs typeface="Arial"/>
              </a:rPr>
              <a:t>changes</a:t>
            </a:r>
            <a:endParaRPr lang="el-GR" sz="1600" dirty="0" err="1">
              <a:solidFill>
                <a:srgbClr val="7F7F7F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42001F7-7683-78AF-7B0E-CDAAADA9144A}"/>
              </a:ext>
            </a:extLst>
          </p:cNvPr>
          <p:cNvSpPr txBox="1">
            <a:spLocks/>
          </p:cNvSpPr>
          <p:nvPr/>
        </p:nvSpPr>
        <p:spPr>
          <a:xfrm>
            <a:off x="540960" y="1637833"/>
            <a:ext cx="8317673" cy="336213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14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12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–"/>
              <a:defRPr sz="11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»"/>
              <a:defRPr sz="1000" b="0" i="0" kern="12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l-GR" sz="1200" err="1">
                <a:latin typeface="Times New Roman"/>
                <a:cs typeface="Times New Roman"/>
              </a:rPr>
              <a:t>Article</a:t>
            </a:r>
            <a:r>
              <a:rPr lang="el-GR" sz="1200" dirty="0">
                <a:latin typeface="Times New Roman"/>
                <a:cs typeface="Times New Roman"/>
              </a:rPr>
              <a:t> 22 (</a:t>
            </a:r>
            <a:r>
              <a:rPr lang="el-GR" sz="1200" b="1" dirty="0">
                <a:latin typeface="Times New Roman"/>
                <a:cs typeface="Times New Roman"/>
              </a:rPr>
              <a:t>Information and </a:t>
            </a:r>
            <a:r>
              <a:rPr lang="el-GR" sz="1200" b="1" err="1">
                <a:latin typeface="Times New Roman"/>
                <a:cs typeface="Times New Roman"/>
              </a:rPr>
              <a:t>awareness</a:t>
            </a:r>
            <a:r>
              <a:rPr lang="el-GR" sz="1200" b="1" dirty="0">
                <a:latin typeface="Times New Roman"/>
                <a:cs typeface="Times New Roman"/>
              </a:rPr>
              <a:t> </a:t>
            </a:r>
            <a:r>
              <a:rPr lang="el-GR" sz="1200" b="1" err="1">
                <a:latin typeface="Times New Roman"/>
                <a:cs typeface="Times New Roman"/>
              </a:rPr>
              <a:t>raising</a:t>
            </a:r>
            <a:r>
              <a:rPr lang="el-GR" sz="1200" dirty="0">
                <a:latin typeface="Times New Roman"/>
                <a:cs typeface="Times New Roman"/>
              </a:rPr>
              <a:t>) </a:t>
            </a:r>
            <a:r>
              <a:rPr lang="el-GR" sz="1200" err="1">
                <a:latin typeface="Times New Roman"/>
                <a:cs typeface="Times New Roman"/>
              </a:rPr>
              <a:t>lists</a:t>
            </a:r>
            <a:r>
              <a:rPr lang="el-GR" sz="1200" dirty="0">
                <a:latin typeface="Times New Roman"/>
                <a:cs typeface="Times New Roman"/>
              </a:rPr>
              <a:t> a </a:t>
            </a:r>
            <a:r>
              <a:rPr lang="el-GR" sz="1200" err="1">
                <a:latin typeface="Times New Roman"/>
                <a:cs typeface="Times New Roman"/>
              </a:rPr>
              <a:t>range</a:t>
            </a:r>
            <a:r>
              <a:rPr lang="el-GR" sz="1200" dirty="0">
                <a:latin typeface="Times New Roman"/>
                <a:cs typeface="Times New Roman"/>
              </a:rPr>
              <a:t> of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instruments</a:t>
            </a:r>
            <a:r>
              <a:rPr lang="el-GR" sz="1200" i="1" dirty="0">
                <a:latin typeface="Times New Roman"/>
                <a:cs typeface="Times New Roman"/>
              </a:rPr>
              <a:t> and </a:t>
            </a:r>
            <a:r>
              <a:rPr lang="el-GR" sz="1200" i="1" err="1">
                <a:latin typeface="Times New Roman"/>
                <a:cs typeface="Times New Roman"/>
              </a:rPr>
              <a:t>policies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to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promote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behavioural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change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such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as</a:t>
            </a:r>
            <a:r>
              <a:rPr lang="el-GR" sz="1200" i="1" dirty="0">
                <a:latin typeface="Times New Roman"/>
                <a:cs typeface="Times New Roman"/>
              </a:rPr>
              <a:t>:</a:t>
            </a:r>
            <a:endParaRPr lang="en-US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(a) </a:t>
            </a:r>
            <a:r>
              <a:rPr lang="el-GR" sz="1200" i="1" err="1">
                <a:latin typeface="Times New Roman"/>
                <a:cs typeface="Times New Roman"/>
              </a:rPr>
              <a:t>fiscal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incentives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(b) </a:t>
            </a:r>
            <a:r>
              <a:rPr lang="el-GR" sz="1200" i="1" err="1">
                <a:latin typeface="Times New Roman"/>
                <a:cs typeface="Times New Roman"/>
              </a:rPr>
              <a:t>access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to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finance</a:t>
            </a:r>
            <a:r>
              <a:rPr lang="el-GR" sz="1200" i="1" dirty="0">
                <a:latin typeface="Times New Roman"/>
                <a:cs typeface="Times New Roman"/>
              </a:rPr>
              <a:t>, </a:t>
            </a:r>
            <a:r>
              <a:rPr lang="el-GR" sz="1200" i="1" err="1">
                <a:latin typeface="Times New Roman"/>
                <a:cs typeface="Times New Roman"/>
              </a:rPr>
              <a:t>vouchers</a:t>
            </a:r>
            <a:r>
              <a:rPr lang="el-GR" sz="1200" i="1" dirty="0">
                <a:latin typeface="Times New Roman"/>
                <a:cs typeface="Times New Roman"/>
              </a:rPr>
              <a:t>, </a:t>
            </a:r>
            <a:r>
              <a:rPr lang="el-GR" sz="1200" i="1" err="1">
                <a:latin typeface="Times New Roman"/>
                <a:cs typeface="Times New Roman"/>
              </a:rPr>
              <a:t>grants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or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subsidies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(c) </a:t>
            </a:r>
            <a:r>
              <a:rPr lang="el-GR" sz="1200" i="1" err="1">
                <a:latin typeface="Times New Roman"/>
                <a:cs typeface="Times New Roman"/>
              </a:rPr>
              <a:t>publicly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supported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energy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consumption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assessments</a:t>
            </a:r>
            <a:r>
              <a:rPr lang="el-GR" sz="1200" i="1" dirty="0">
                <a:latin typeface="Times New Roman"/>
                <a:cs typeface="Times New Roman"/>
              </a:rPr>
              <a:t> and </a:t>
            </a:r>
            <a:r>
              <a:rPr lang="el-GR" sz="1200" i="1" err="1">
                <a:latin typeface="Times New Roman"/>
                <a:cs typeface="Times New Roman"/>
              </a:rPr>
              <a:t>targeted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advisory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services</a:t>
            </a:r>
            <a:r>
              <a:rPr lang="el-GR" sz="1200" i="1" dirty="0">
                <a:latin typeface="Times New Roman"/>
                <a:cs typeface="Times New Roman"/>
              </a:rPr>
              <a:t> and </a:t>
            </a:r>
            <a:r>
              <a:rPr lang="el-GR" sz="1200" i="1" err="1">
                <a:latin typeface="Times New Roman"/>
                <a:cs typeface="Times New Roman"/>
              </a:rPr>
              <a:t>support</a:t>
            </a:r>
            <a:r>
              <a:rPr lang="el-GR" sz="1200" i="1" dirty="0">
                <a:latin typeface="Times New Roman"/>
                <a:cs typeface="Times New Roman"/>
              </a:rPr>
              <a:t> for </a:t>
            </a:r>
            <a:r>
              <a:rPr lang="el-GR" sz="1200" i="1" err="1">
                <a:latin typeface="Times New Roman"/>
                <a:cs typeface="Times New Roman"/>
              </a:rPr>
              <a:t>household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consumers</a:t>
            </a:r>
            <a:r>
              <a:rPr lang="el-GR" sz="1200" i="1" dirty="0">
                <a:latin typeface="Times New Roman"/>
                <a:cs typeface="Times New Roman"/>
              </a:rPr>
              <a:t>, in </a:t>
            </a:r>
            <a:r>
              <a:rPr lang="el-GR" sz="1200" i="1" err="1">
                <a:latin typeface="Times New Roman"/>
                <a:cs typeface="Times New Roman"/>
              </a:rPr>
              <a:t>particular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people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affected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by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energy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poverty</a:t>
            </a:r>
            <a:r>
              <a:rPr lang="el-GR" sz="1200" i="1" dirty="0">
                <a:latin typeface="Times New Roman"/>
                <a:cs typeface="Times New Roman"/>
              </a:rPr>
              <a:t>, </a:t>
            </a:r>
            <a:r>
              <a:rPr lang="el-GR" sz="1200" i="1" err="1">
                <a:latin typeface="Times New Roman"/>
                <a:cs typeface="Times New Roman"/>
              </a:rPr>
              <a:t>vulnerable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customers</a:t>
            </a:r>
            <a:r>
              <a:rPr lang="el-GR" sz="1200" i="1" dirty="0">
                <a:latin typeface="Times New Roman"/>
                <a:cs typeface="Times New Roman"/>
              </a:rPr>
              <a:t> and, </a:t>
            </a:r>
            <a:r>
              <a:rPr lang="el-GR" sz="1200" i="1" err="1">
                <a:latin typeface="Times New Roman"/>
                <a:cs typeface="Times New Roman"/>
              </a:rPr>
              <a:t>where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applicable</a:t>
            </a:r>
            <a:r>
              <a:rPr lang="el-GR" sz="1200" i="1" dirty="0">
                <a:latin typeface="Times New Roman"/>
                <a:cs typeface="Times New Roman"/>
              </a:rPr>
              <a:t>, </a:t>
            </a:r>
            <a:r>
              <a:rPr lang="el-GR" sz="1200" i="1" err="1">
                <a:latin typeface="Times New Roman"/>
                <a:cs typeface="Times New Roman"/>
              </a:rPr>
              <a:t>people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living</a:t>
            </a:r>
            <a:r>
              <a:rPr lang="el-GR" sz="1200" i="1" dirty="0">
                <a:latin typeface="Times New Roman"/>
                <a:cs typeface="Times New Roman"/>
              </a:rPr>
              <a:t> in </a:t>
            </a:r>
            <a:r>
              <a:rPr lang="el-GR" sz="1200" i="1" err="1">
                <a:latin typeface="Times New Roman"/>
                <a:cs typeface="Times New Roman"/>
              </a:rPr>
              <a:t>social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housing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(d) </a:t>
            </a:r>
            <a:r>
              <a:rPr lang="el-GR" sz="1200" i="1" err="1">
                <a:latin typeface="Times New Roman"/>
                <a:cs typeface="Times New Roman"/>
              </a:rPr>
              <a:t>targeted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advisory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services</a:t>
            </a:r>
            <a:r>
              <a:rPr lang="el-GR" sz="1200" i="1" dirty="0">
                <a:latin typeface="Times New Roman"/>
                <a:cs typeface="Times New Roman"/>
              </a:rPr>
              <a:t> for </a:t>
            </a:r>
            <a:r>
              <a:rPr lang="el-GR" sz="1200" i="1" err="1">
                <a:latin typeface="Times New Roman"/>
                <a:cs typeface="Times New Roman"/>
              </a:rPr>
              <a:t>SMEs</a:t>
            </a:r>
            <a:r>
              <a:rPr lang="el-GR" sz="1200" i="1" dirty="0">
                <a:latin typeface="Times New Roman"/>
                <a:cs typeface="Times New Roman"/>
              </a:rPr>
              <a:t> and </a:t>
            </a:r>
            <a:r>
              <a:rPr lang="el-GR" sz="1200" i="1" err="1">
                <a:latin typeface="Times New Roman"/>
                <a:cs typeface="Times New Roman"/>
              </a:rPr>
              <a:t>microenterprises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(e) </a:t>
            </a:r>
            <a:r>
              <a:rPr lang="el-GR" sz="1200" i="1" err="1">
                <a:latin typeface="Times New Roman"/>
                <a:cs typeface="Times New Roman"/>
              </a:rPr>
              <a:t>informationprovision</a:t>
            </a:r>
            <a:r>
              <a:rPr lang="el-GR" sz="1200" i="1" dirty="0">
                <a:latin typeface="Times New Roman"/>
                <a:cs typeface="Times New Roman"/>
              </a:rPr>
              <a:t> in </a:t>
            </a:r>
            <a:r>
              <a:rPr lang="el-GR" sz="1200" i="1" err="1">
                <a:latin typeface="Times New Roman"/>
                <a:cs typeface="Times New Roman"/>
              </a:rPr>
              <a:t>accessible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form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to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people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with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disabilities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(f) </a:t>
            </a:r>
            <a:r>
              <a:rPr lang="el-GR" sz="1200" i="1" err="1">
                <a:latin typeface="Times New Roman"/>
                <a:cs typeface="Times New Roman"/>
              </a:rPr>
              <a:t>exemplary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projects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(g) </a:t>
            </a:r>
            <a:r>
              <a:rPr lang="el-GR" sz="1200" i="1" err="1">
                <a:latin typeface="Times New Roman"/>
                <a:cs typeface="Times New Roman"/>
              </a:rPr>
              <a:t>workplace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activities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(h) </a:t>
            </a:r>
            <a:r>
              <a:rPr lang="el-GR" sz="1200" i="1" err="1">
                <a:latin typeface="Times New Roman"/>
                <a:cs typeface="Times New Roman"/>
              </a:rPr>
              <a:t>training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activities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(i) </a:t>
            </a:r>
            <a:r>
              <a:rPr lang="el-GR" sz="1200" i="1" err="1">
                <a:latin typeface="Times New Roman"/>
                <a:cs typeface="Times New Roman"/>
              </a:rPr>
              <a:t>digital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tools</a:t>
            </a:r>
            <a:r>
              <a:rPr lang="el-GR" sz="1200" i="1" dirty="0">
                <a:latin typeface="Times New Roman"/>
                <a:cs typeface="Times New Roman"/>
              </a:rPr>
              <a:t>;</a:t>
            </a:r>
            <a:endParaRPr lang="el-GR" i="1">
              <a:latin typeface="Corbel"/>
              <a:cs typeface="Arial"/>
            </a:endParaRPr>
          </a:p>
          <a:p>
            <a:pPr algn="just">
              <a:buNone/>
            </a:pPr>
            <a:r>
              <a:rPr lang="el-GR" sz="1200" i="1" dirty="0">
                <a:latin typeface="Times New Roman"/>
                <a:cs typeface="Times New Roman"/>
              </a:rPr>
              <a:t>(j) </a:t>
            </a:r>
            <a:r>
              <a:rPr lang="el-GR" sz="1200" i="1" err="1">
                <a:latin typeface="Times New Roman"/>
                <a:cs typeface="Times New Roman"/>
              </a:rPr>
              <a:t>engagement</a:t>
            </a:r>
            <a:r>
              <a:rPr lang="el-GR" sz="1200" i="1" dirty="0">
                <a:latin typeface="Times New Roman"/>
                <a:cs typeface="Times New Roman"/>
              </a:rPr>
              <a:t> </a:t>
            </a:r>
            <a:r>
              <a:rPr lang="el-GR" sz="1200" i="1" err="1">
                <a:latin typeface="Times New Roman"/>
                <a:cs typeface="Times New Roman"/>
              </a:rPr>
              <a:t>strategies</a:t>
            </a:r>
            <a:r>
              <a:rPr lang="el-GR" sz="1200" i="1" dirty="0">
                <a:latin typeface="Times New Roman"/>
                <a:cs typeface="Times New Roman"/>
              </a:rPr>
              <a:t>.</a:t>
            </a:r>
            <a:endParaRPr lang="el-GR" i="1">
              <a:latin typeface="Corbel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1350"/>
              </a:spcAft>
              <a:buFont typeface="Arial"/>
              <a:buNone/>
            </a:pPr>
            <a:endParaRPr lang="el-GR" dirty="0">
              <a:solidFill>
                <a:srgbClr val="7F7F7F"/>
              </a:solidFill>
            </a:endParaRPr>
          </a:p>
        </p:txBody>
      </p:sp>
      <p:pic>
        <p:nvPicPr>
          <p:cNvPr id="8" name="Picture 7" descr="A black and white drawing of a head with arrows and gears&#10;&#10;Description automatically generated">
            <a:extLst>
              <a:ext uri="{FF2B5EF4-FFF2-40B4-BE49-F238E27FC236}">
                <a16:creationId xmlns:a16="http://schemas.microsoft.com/office/drawing/2014/main" id="{80513B63-385A-6A11-605D-CA95A310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181" y="3319255"/>
            <a:ext cx="1270139" cy="12548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615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8BCDF-4096-453A-B430-14FA57CC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09059"/>
            <a:ext cx="6498893" cy="369332"/>
          </a:xfrm>
        </p:spPr>
        <p:txBody>
          <a:bodyPr/>
          <a:lstStyle/>
          <a:p>
            <a:r>
              <a:rPr lang="el-GR" dirty="0" err="1">
                <a:solidFill>
                  <a:srgbClr val="FFBD59"/>
                </a:solidFill>
                <a:latin typeface="Corbel"/>
                <a:cs typeface="Arial"/>
              </a:rPr>
              <a:t>Revised</a:t>
            </a:r>
            <a:r>
              <a:rPr lang="el-GR" dirty="0">
                <a:solidFill>
                  <a:srgbClr val="FFBD59"/>
                </a:solidFill>
                <a:latin typeface="Corbel"/>
                <a:cs typeface="Arial"/>
              </a:rPr>
              <a:t> Energy </a:t>
            </a:r>
            <a:r>
              <a:rPr lang="el-GR" dirty="0" err="1">
                <a:solidFill>
                  <a:srgbClr val="FFBD59"/>
                </a:solidFill>
                <a:latin typeface="Corbel"/>
                <a:cs typeface="Arial"/>
              </a:rPr>
              <a:t>Efficiency</a:t>
            </a:r>
            <a:r>
              <a:rPr lang="el-GR" dirty="0">
                <a:solidFill>
                  <a:srgbClr val="FFBD59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FFBD59"/>
                </a:solidFill>
                <a:latin typeface="Corbel"/>
                <a:cs typeface="Arial"/>
              </a:rPr>
              <a:t>Directive</a:t>
            </a:r>
            <a:r>
              <a:rPr lang="el-GR" dirty="0">
                <a:solidFill>
                  <a:srgbClr val="FFBD59"/>
                </a:solidFill>
                <a:latin typeface="Corbel"/>
                <a:cs typeface="Arial"/>
              </a:rPr>
              <a:t> (EU/2023/1791)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35306-10E3-4C73-A1F5-3B6F507E02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5859" y="1435737"/>
            <a:ext cx="8390942" cy="3012299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Bef>
                <a:spcPts val="20"/>
              </a:spcBef>
              <a:buNone/>
            </a:pPr>
            <a:r>
              <a:rPr lang="el-GR" dirty="0">
                <a:solidFill>
                  <a:srgbClr val="7F7F7F"/>
                </a:solidFill>
                <a:latin typeface="Corbel"/>
                <a:cs typeface="Times New Roman"/>
              </a:rPr>
              <a:t>ANNEX V : COMMON METHODS AND PRINCIPLES FOR CALCULATING THE IMPACT OF POLICY MEASURES</a:t>
            </a:r>
            <a:endParaRPr lang="el-GR" dirty="0"/>
          </a:p>
          <a:p>
            <a:pPr>
              <a:buNone/>
            </a:pPr>
            <a:endParaRPr lang="el-GR"/>
          </a:p>
          <a:p>
            <a:r>
              <a:rPr lang="el-GR" b="1" dirty="0" err="1">
                <a:solidFill>
                  <a:srgbClr val="7F7F7F"/>
                </a:solidFill>
                <a:latin typeface="Corbel"/>
                <a:cs typeface="Arial"/>
              </a:rPr>
              <a:t>deemed</a:t>
            </a:r>
            <a:r>
              <a:rPr lang="el-GR" b="1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b="1" dirty="0" err="1">
                <a:solidFill>
                  <a:srgbClr val="7F7F7F"/>
                </a:solidFill>
                <a:latin typeface="Corbel"/>
                <a:cs typeface="Arial"/>
              </a:rPr>
              <a:t>savings</a:t>
            </a:r>
            <a:r>
              <a:rPr lang="el-GR" b="1" dirty="0">
                <a:solidFill>
                  <a:srgbClr val="7F7F7F"/>
                </a:solidFill>
                <a:latin typeface="Corbel"/>
                <a:cs typeface="Arial"/>
              </a:rPr>
              <a:t>,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an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ex-ante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approach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based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on the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results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of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previous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independently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monitored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energy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improvements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in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similar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installations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. </a:t>
            </a:r>
            <a:endParaRPr lang="el-GR" dirty="0"/>
          </a:p>
          <a:p>
            <a:r>
              <a:rPr lang="el-GR" b="1" err="1">
                <a:solidFill>
                  <a:srgbClr val="7F7F7F"/>
                </a:solidFill>
                <a:latin typeface="Corbel"/>
                <a:cs typeface="Arial"/>
              </a:rPr>
              <a:t>metered</a:t>
            </a:r>
            <a:r>
              <a:rPr lang="el-GR" b="1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b="1" err="1">
                <a:solidFill>
                  <a:srgbClr val="7F7F7F"/>
                </a:solidFill>
                <a:latin typeface="Corbel"/>
                <a:cs typeface="Arial"/>
              </a:rPr>
              <a:t>savings</a:t>
            </a:r>
            <a:r>
              <a:rPr lang="el-GR" b="1" dirty="0">
                <a:solidFill>
                  <a:srgbClr val="7F7F7F"/>
                </a:solidFill>
                <a:latin typeface="Corbel"/>
                <a:cs typeface="Arial"/>
              </a:rPr>
              <a:t>,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an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ex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post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approach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whereby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the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savings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are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determined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by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recording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the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actual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reduction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in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energy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use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,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correcting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for 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occupancy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, 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weather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, </a:t>
            </a:r>
            <a:r>
              <a:rPr lang="el-GR" err="1">
                <a:solidFill>
                  <a:srgbClr val="7F7F7F"/>
                </a:solidFill>
                <a:latin typeface="Corbel"/>
                <a:cs typeface="Arial"/>
              </a:rPr>
              <a:t>etc</a:t>
            </a:r>
            <a:endParaRPr lang="el-GR" err="1">
              <a:solidFill>
                <a:srgbClr val="7F7F7F"/>
              </a:solidFill>
            </a:endParaRPr>
          </a:p>
          <a:p>
            <a:r>
              <a:rPr lang="el-GR" b="1" dirty="0" err="1">
                <a:solidFill>
                  <a:srgbClr val="7F7F7F"/>
                </a:solidFill>
                <a:latin typeface="Corbel"/>
                <a:cs typeface="Arial"/>
              </a:rPr>
              <a:t>scaled</a:t>
            </a:r>
            <a:r>
              <a:rPr lang="el-GR" b="1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b="1" dirty="0" err="1">
                <a:solidFill>
                  <a:srgbClr val="7F7F7F"/>
                </a:solidFill>
                <a:latin typeface="Corbel"/>
                <a:cs typeface="Arial"/>
              </a:rPr>
              <a:t>savings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using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engineering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estimates</a:t>
            </a:r>
            <a:endParaRPr lang="el-GR" dirty="0" err="1"/>
          </a:p>
          <a:p>
            <a:pPr>
              <a:spcBef>
                <a:spcPts val="0"/>
              </a:spcBef>
              <a:spcAft>
                <a:spcPts val="1350"/>
              </a:spcAft>
            </a:pPr>
            <a:r>
              <a:rPr lang="el-GR" b="1" dirty="0" err="1">
                <a:solidFill>
                  <a:srgbClr val="7F7F7F"/>
                </a:solidFill>
                <a:latin typeface="Corbel"/>
                <a:cs typeface="Arial"/>
              </a:rPr>
              <a:t>surveyed</a:t>
            </a:r>
            <a:r>
              <a:rPr lang="el-GR" b="1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b="1" dirty="0" err="1">
                <a:solidFill>
                  <a:srgbClr val="7F7F7F"/>
                </a:solidFill>
                <a:latin typeface="Corbel"/>
                <a:cs typeface="Arial"/>
              </a:rPr>
              <a:t>savings</a:t>
            </a:r>
            <a:r>
              <a:rPr lang="el-GR" b="1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which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is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used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only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for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savings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resulting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from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changes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in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consumer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behaviour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 (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response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to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advice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,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information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campaigns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,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labelling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or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certification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schemes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or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smart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</a:t>
            </a:r>
            <a:r>
              <a:rPr lang="el-GR" dirty="0" err="1">
                <a:solidFill>
                  <a:srgbClr val="7F7F7F"/>
                </a:solidFill>
                <a:latin typeface="Corbel"/>
                <a:cs typeface="Arial"/>
              </a:rPr>
              <a:t>metering</a:t>
            </a:r>
            <a:r>
              <a:rPr lang="el-GR" dirty="0">
                <a:solidFill>
                  <a:srgbClr val="7F7F7F"/>
                </a:solidFill>
                <a:latin typeface="Corbel"/>
                <a:cs typeface="Arial"/>
              </a:rPr>
              <a:t> )</a:t>
            </a:r>
          </a:p>
          <a:p>
            <a:pPr>
              <a:spcBef>
                <a:spcPts val="0"/>
              </a:spcBef>
              <a:spcAft>
                <a:spcPts val="1350"/>
              </a:spcAft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4750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B0EA-EBBF-7E3A-2F3C-E5F76C180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970" y="240603"/>
            <a:ext cx="6504393" cy="400110"/>
          </a:xfrm>
        </p:spPr>
        <p:txBody>
          <a:bodyPr/>
          <a:lstStyle/>
          <a:p>
            <a:r>
              <a:rPr lang="en-US" dirty="0">
                <a:solidFill>
                  <a:srgbClr val="FFBD59"/>
                </a:solidFill>
                <a:cs typeface="Arial"/>
              </a:rPr>
              <a:t>Nudging as a tool for Energy Efficiency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F5582C-4E35-B6DE-15E6-9AC37FB05F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20636" y="1108364"/>
            <a:ext cx="6407727" cy="3531993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ea typeface="+mj-lt"/>
                <a:cs typeface="+mj-lt"/>
              </a:rPr>
              <a:t>Nudges are subtle changes in the decision-making environment that </a:t>
            </a:r>
            <a:r>
              <a:rPr lang="en-US" b="1" dirty="0">
                <a:ea typeface="+mj-lt"/>
                <a:cs typeface="+mj-lt"/>
              </a:rPr>
              <a:t>predictably alter behavior without restricting options </a:t>
            </a:r>
            <a:r>
              <a:rPr lang="en-US" dirty="0">
                <a:ea typeface="+mj-lt"/>
                <a:cs typeface="+mj-lt"/>
              </a:rPr>
              <a:t>or significantly altering economic incentives.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>
                <a:ea typeface="+mj-lt"/>
                <a:cs typeface="+mj-lt"/>
              </a:rPr>
              <a:t>They preserve choice and support individuals in </a:t>
            </a:r>
            <a:r>
              <a:rPr lang="en-US" b="1" dirty="0">
                <a:ea typeface="+mj-lt"/>
                <a:cs typeface="+mj-lt"/>
              </a:rPr>
              <a:t>making better decisions</a:t>
            </a:r>
            <a:r>
              <a:rPr lang="en-US" dirty="0">
                <a:ea typeface="+mj-lt"/>
                <a:cs typeface="+mj-lt"/>
              </a:rPr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>
                <a:ea typeface="+mj-lt"/>
                <a:cs typeface="+mj-lt"/>
              </a:rPr>
              <a:t>Nudges can involve immediate changes in the decision context (like prompts when adjusting heating) or more indirect ones (like showing average national consumption on bills).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>
                <a:ea typeface="+mj-lt"/>
                <a:cs typeface="+mj-lt"/>
              </a:rPr>
              <a:t>The effectiveness of various nudges—such as social comparisons, feedback, and defaults—is a subject of ongoing research and debate.</a:t>
            </a:r>
            <a:endParaRPr lang="en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8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B0EA-EBBF-7E3A-2F3C-E5F76C18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How to evaluate </a:t>
            </a:r>
            <a:r>
              <a:rPr lang="en-US" dirty="0" err="1">
                <a:cs typeface="Arial"/>
              </a:rPr>
              <a:t>behavioural</a:t>
            </a:r>
            <a:r>
              <a:rPr lang="en-US" dirty="0">
                <a:cs typeface="Arial"/>
              </a:rPr>
              <a:t> interventions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F5582C-4E35-B6DE-15E6-9AC37FB05F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517" y="860998"/>
            <a:ext cx="6723331" cy="3586238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NUDGE has </a:t>
            </a:r>
            <a:r>
              <a:rPr lang="en" b="1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systematically assessed </a:t>
            </a:r>
            <a:r>
              <a:rPr lang="en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and generated insights that help to </a:t>
            </a:r>
            <a:r>
              <a:rPr lang="en" b="1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unleash </a:t>
            </a:r>
            <a:r>
              <a:rPr lang="en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the</a:t>
            </a:r>
            <a:r>
              <a:rPr lang="en" b="1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 potential of behavioral interventions </a:t>
            </a:r>
            <a:r>
              <a:rPr lang="en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for energy efficiency; </a:t>
            </a:r>
            <a:br>
              <a:rPr lang="en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</a:br>
            <a:r>
              <a:rPr lang="en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Its methods and experience contribute to the </a:t>
            </a:r>
            <a:r>
              <a:rPr lang="en" b="1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generalized use of behavioural interventions </a:t>
            </a:r>
            <a:r>
              <a:rPr lang="en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as an addition to the </a:t>
            </a:r>
            <a:r>
              <a:rPr lang="en" b="1" i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policy-making toolbox. </a:t>
            </a:r>
          </a:p>
          <a:p>
            <a:endParaRPr lang="en" sz="1400" dirty="0">
              <a:latin typeface="Calibri"/>
              <a:cs typeface="Calibri"/>
            </a:endParaRPr>
          </a:p>
          <a:p>
            <a:r>
              <a:rPr lang="en" sz="1400" dirty="0">
                <a:latin typeface="Calibri"/>
                <a:cs typeface="Calibri"/>
              </a:rPr>
              <a:t>Achieved objectives</a:t>
            </a:r>
            <a:endParaRPr lang="en-US" sz="14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" sz="1400" dirty="0">
                <a:latin typeface="Calibri"/>
                <a:cs typeface="Calibri"/>
              </a:rPr>
              <a:t>Behavioral interventions tailored to individual psychological and contextual variables. </a:t>
            </a:r>
            <a:endParaRPr lang="en-US" sz="14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" sz="1400" dirty="0">
                <a:latin typeface="Calibri"/>
                <a:cs typeface="Calibri"/>
              </a:rPr>
              <a:t>Extensive field trials, implementing mixes of behavior-based interventions</a:t>
            </a:r>
          </a:p>
          <a:p>
            <a:pPr marL="285750" indent="-285750">
              <a:buFont typeface="Arial"/>
              <a:buChar char="•"/>
            </a:pPr>
            <a:r>
              <a:rPr lang="en" sz="1400" dirty="0">
                <a:latin typeface="Calibri"/>
                <a:cs typeface="Calibri"/>
              </a:rPr>
              <a:t>A research protocol to </a:t>
            </a:r>
            <a:r>
              <a:rPr lang="en" sz="1400" b="1" dirty="0">
                <a:latin typeface="Calibri"/>
                <a:cs typeface="Calibri"/>
              </a:rPr>
              <a:t>measure the impact </a:t>
            </a:r>
            <a:r>
              <a:rPr lang="en" sz="1400" dirty="0">
                <a:latin typeface="Calibri"/>
                <a:cs typeface="Calibri"/>
              </a:rPr>
              <a:t>of the implemented behavioral interventions. </a:t>
            </a:r>
            <a:endParaRPr lang="en-US" sz="14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" sz="1400" b="1" dirty="0">
                <a:latin typeface="Calibri"/>
                <a:cs typeface="Calibri"/>
              </a:rPr>
              <a:t>Recommendations</a:t>
            </a:r>
            <a:r>
              <a:rPr lang="en" sz="1400" dirty="0">
                <a:latin typeface="Calibri"/>
                <a:cs typeface="Calibri"/>
              </a:rPr>
              <a:t> towards policy makers and relevant stakeholders.</a:t>
            </a:r>
            <a:endParaRPr lang="en-GB" sz="1400" dirty="0">
              <a:latin typeface="Calibri"/>
              <a:cs typeface="Calibri"/>
            </a:endParaRPr>
          </a:p>
          <a:p>
            <a:endParaRPr lang="en" sz="1200" dirty="0">
              <a:solidFill>
                <a:srgbClr val="0F0F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9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B0EA-EBBF-7E3A-2F3C-E5F76C18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design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F5582C-4E35-B6DE-15E6-9AC37FB05F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20636" y="1108364"/>
            <a:ext cx="6407727" cy="368049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endParaRPr lang="en" b="1" i="1" dirty="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3" name="Picture 2" descr="A diagram of a process&#10;&#10;Description automatically generated">
            <a:extLst>
              <a:ext uri="{FF2B5EF4-FFF2-40B4-BE49-F238E27FC236}">
                <a16:creationId xmlns:a16="http://schemas.microsoft.com/office/drawing/2014/main" id="{EE4274AD-5774-CCD2-E734-62E68A17E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323" y="1784664"/>
            <a:ext cx="5776546" cy="301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24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50609"/>
            <a:ext cx="6894173" cy="369332"/>
          </a:xfrm>
        </p:spPr>
        <p:txBody>
          <a:bodyPr/>
          <a:lstStyle/>
          <a:p>
            <a:r>
              <a:rPr lang="en-US" dirty="0">
                <a:latin typeface="Corbel"/>
                <a:cs typeface="Arial"/>
              </a:rPr>
              <a:t>The NUDGE project pilots</a:t>
            </a:r>
            <a:endParaRPr lang="en-US" dirty="0"/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2D48F6E8-7BAE-348D-60F7-6501224D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17" y="1162330"/>
            <a:ext cx="8093765" cy="353942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F9D7801-AB05-5F93-7614-261C0CF0E0C4}"/>
              </a:ext>
            </a:extLst>
          </p:cNvPr>
          <p:cNvGrpSpPr/>
          <p:nvPr/>
        </p:nvGrpSpPr>
        <p:grpSpPr>
          <a:xfrm>
            <a:off x="206966" y="3523894"/>
            <a:ext cx="8697131" cy="1177119"/>
            <a:chOff x="206966" y="3617722"/>
            <a:chExt cx="8697131" cy="117711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7670575-CC05-6079-7633-E28FAEBC7082}"/>
                </a:ext>
              </a:extLst>
            </p:cNvPr>
            <p:cNvSpPr/>
            <p:nvPr/>
          </p:nvSpPr>
          <p:spPr>
            <a:xfrm>
              <a:off x="212180" y="3617722"/>
              <a:ext cx="8691917" cy="11771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feld 13">
              <a:extLst>
                <a:ext uri="{FF2B5EF4-FFF2-40B4-BE49-F238E27FC236}">
                  <a16:creationId xmlns:a16="http://schemas.microsoft.com/office/drawing/2014/main" id="{E9B1EAE3-4BA2-EB14-10D5-FE9D990009AB}"/>
                </a:ext>
              </a:extLst>
            </p:cNvPr>
            <p:cNvSpPr txBox="1"/>
            <p:nvPr/>
          </p:nvSpPr>
          <p:spPr>
            <a:xfrm>
              <a:off x="208265" y="3789423"/>
              <a:ext cx="1169814" cy="2975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de-DE" sz="140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orbel"/>
                  <a:ea typeface="+mj-ea"/>
                  <a:cs typeface="Arial"/>
                </a:rPr>
                <a:t>Delivery</a:t>
              </a:r>
              <a:endParaRPr lang="en-GB" sz="140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orbel"/>
                <a:ea typeface="+mj-ea"/>
                <a:cs typeface="Arial"/>
              </a:endParaRPr>
            </a:p>
          </p:txBody>
        </p:sp>
        <p:sp>
          <p:nvSpPr>
            <p:cNvPr id="7" name="Textfeld 14">
              <a:extLst>
                <a:ext uri="{FF2B5EF4-FFF2-40B4-BE49-F238E27FC236}">
                  <a16:creationId xmlns:a16="http://schemas.microsoft.com/office/drawing/2014/main" id="{12315451-30C4-0717-E425-FE4A477AD07A}"/>
                </a:ext>
              </a:extLst>
            </p:cNvPr>
            <p:cNvSpPr txBox="1"/>
            <p:nvPr/>
          </p:nvSpPr>
          <p:spPr>
            <a:xfrm>
              <a:off x="206966" y="4137196"/>
              <a:ext cx="1169814" cy="2975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de-DE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orbel"/>
                  <a:ea typeface="+mj-ea"/>
                  <a:cs typeface="Arial"/>
                </a:rPr>
                <a:t>Intervention</a:t>
              </a:r>
              <a:endParaRPr lang="en-GB" sz="140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orbel"/>
                <a:ea typeface="+mj-ea"/>
                <a:cs typeface="Arial"/>
              </a:endParaRPr>
            </a:p>
          </p:txBody>
        </p:sp>
        <p:sp>
          <p:nvSpPr>
            <p:cNvPr id="9" name="Textfeld 15">
              <a:extLst>
                <a:ext uri="{FF2B5EF4-FFF2-40B4-BE49-F238E27FC236}">
                  <a16:creationId xmlns:a16="http://schemas.microsoft.com/office/drawing/2014/main" id="{56423F8B-BC37-2006-2683-72F5606B7290}"/>
                </a:ext>
              </a:extLst>
            </p:cNvPr>
            <p:cNvSpPr txBox="1"/>
            <p:nvPr/>
          </p:nvSpPr>
          <p:spPr>
            <a:xfrm>
              <a:off x="208720" y="4433739"/>
              <a:ext cx="1169812" cy="2975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de-DE" sz="1400" b="1" dirty="0">
                  <a:latin typeface="Corbel"/>
                  <a:ea typeface="+mj-ea"/>
                  <a:cs typeface="Arial"/>
                </a:rPr>
                <a:t>Data</a:t>
              </a:r>
              <a:endParaRPr lang="en-GB" sz="1400" b="1" dirty="0">
                <a:latin typeface="Corbel"/>
                <a:ea typeface="+mj-ea"/>
                <a:cs typeface="Arial"/>
              </a:endParaRPr>
            </a:p>
          </p:txBody>
        </p:sp>
        <p:sp>
          <p:nvSpPr>
            <p:cNvPr id="11" name="Textfeld 16">
              <a:extLst>
                <a:ext uri="{FF2B5EF4-FFF2-40B4-BE49-F238E27FC236}">
                  <a16:creationId xmlns:a16="http://schemas.microsoft.com/office/drawing/2014/main" id="{EB223050-9992-F9B1-6CEA-4ACB34B41A0D}"/>
                </a:ext>
              </a:extLst>
            </p:cNvPr>
            <p:cNvSpPr txBox="1"/>
            <p:nvPr/>
          </p:nvSpPr>
          <p:spPr>
            <a:xfrm>
              <a:off x="1378586" y="3786346"/>
              <a:ext cx="5334126" cy="2975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Smartphone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app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, web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dashboards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&amp; smart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devices</a:t>
              </a:r>
              <a:endParaRPr lang="en-GB" sz="1400" b="1" dirty="0">
                <a:solidFill>
                  <a:schemeClr val="tx1"/>
                </a:solidFill>
                <a:latin typeface="Corbel"/>
                <a:ea typeface="+mj-ea"/>
                <a:cs typeface="Arial"/>
              </a:endParaRPr>
            </a:p>
          </p:txBody>
        </p:sp>
        <p:sp>
          <p:nvSpPr>
            <p:cNvPr id="13" name="Textfeld 17">
              <a:extLst>
                <a:ext uri="{FF2B5EF4-FFF2-40B4-BE49-F238E27FC236}">
                  <a16:creationId xmlns:a16="http://schemas.microsoft.com/office/drawing/2014/main" id="{729ACFDA-94AC-353F-C48E-F1434615F7B7}"/>
                </a:ext>
              </a:extLst>
            </p:cNvPr>
            <p:cNvSpPr txBox="1"/>
            <p:nvPr/>
          </p:nvSpPr>
          <p:spPr>
            <a:xfrm>
              <a:off x="1378587" y="4110633"/>
              <a:ext cx="5334125" cy="2975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3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types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of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nudging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interventions</a:t>
              </a:r>
              <a:endParaRPr lang="en-GB" sz="1400" b="1" dirty="0">
                <a:solidFill>
                  <a:schemeClr val="tx1"/>
                </a:solidFill>
                <a:latin typeface="Corbel"/>
                <a:ea typeface="+mj-ea"/>
                <a:cs typeface="Arial"/>
              </a:endParaRPr>
            </a:p>
          </p:txBody>
        </p:sp>
        <p:sp>
          <p:nvSpPr>
            <p:cNvPr id="15" name="Textfeld 18">
              <a:extLst>
                <a:ext uri="{FF2B5EF4-FFF2-40B4-BE49-F238E27FC236}">
                  <a16:creationId xmlns:a16="http://schemas.microsoft.com/office/drawing/2014/main" id="{5C6FF65C-FF80-A913-5C09-11FFD740E2A3}"/>
                </a:ext>
              </a:extLst>
            </p:cNvPr>
            <p:cNvSpPr txBox="1"/>
            <p:nvPr/>
          </p:nvSpPr>
          <p:spPr>
            <a:xfrm>
              <a:off x="1378587" y="4433068"/>
              <a:ext cx="7236565" cy="2975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de-DE" sz="1400" b="1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Sensor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data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(e.g.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energy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consumption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) + </a:t>
              </a:r>
              <a:r>
                <a:rPr lang="de-DE" sz="1400" b="1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survey</a:t>
              </a:r>
              <a:r>
                <a:rPr lang="de-DE" sz="1400" b="1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data</a:t>
              </a:r>
              <a:r>
                <a:rPr lang="de-DE" sz="1400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+ </a:t>
              </a:r>
              <a:r>
                <a:rPr lang="de-DE" sz="1400" b="1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device</a:t>
              </a:r>
              <a:r>
                <a:rPr lang="de-DE" sz="1400" b="1" dirty="0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Corbel"/>
                  <a:ea typeface="+mj-ea"/>
                  <a:cs typeface="Arial"/>
                </a:rPr>
                <a:t>data</a:t>
              </a:r>
            </a:p>
          </p:txBody>
        </p:sp>
        <p:sp>
          <p:nvSpPr>
            <p:cNvPr id="17" name="Textfeld 19">
              <a:extLst>
                <a:ext uri="{FF2B5EF4-FFF2-40B4-BE49-F238E27FC236}">
                  <a16:creationId xmlns:a16="http://schemas.microsoft.com/office/drawing/2014/main" id="{FC743F4C-4590-44EA-D5D2-A5B20A730A29}"/>
                </a:ext>
              </a:extLst>
            </p:cNvPr>
            <p:cNvSpPr txBox="1"/>
            <p:nvPr/>
          </p:nvSpPr>
          <p:spPr>
            <a:xfrm>
              <a:off x="6815152" y="3786345"/>
              <a:ext cx="1800000" cy="2975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de-DE" sz="1400">
                  <a:solidFill>
                    <a:schemeClr val="tx1"/>
                  </a:solidFill>
                  <a:latin typeface="Corbel" panose="020B0503020204020204" pitchFamily="34" charset="0"/>
                  <a:ea typeface="+mj-ea"/>
                  <a:cs typeface="Arial" panose="020B0604020202020204" pitchFamily="34" charset="0"/>
                </a:rPr>
                <a:t>School </a:t>
              </a:r>
              <a:r>
                <a:rPr lang="de-DE" sz="1400" err="1">
                  <a:solidFill>
                    <a:schemeClr val="tx1"/>
                  </a:solidFill>
                  <a:latin typeface="Corbel" panose="020B0503020204020204" pitchFamily="34" charset="0"/>
                  <a:ea typeface="+mj-ea"/>
                  <a:cs typeface="Arial" panose="020B0604020202020204" pitchFamily="34" charset="0"/>
                </a:rPr>
                <a:t>courses</a:t>
              </a:r>
              <a:endParaRPr lang="en-GB" sz="1400" b="1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9" name="Textfeld 20">
              <a:extLst>
                <a:ext uri="{FF2B5EF4-FFF2-40B4-BE49-F238E27FC236}">
                  <a16:creationId xmlns:a16="http://schemas.microsoft.com/office/drawing/2014/main" id="{09399F7F-FA73-13AC-8260-AFAF70CCCCD2}"/>
                </a:ext>
              </a:extLst>
            </p:cNvPr>
            <p:cNvSpPr txBox="1"/>
            <p:nvPr/>
          </p:nvSpPr>
          <p:spPr>
            <a:xfrm>
              <a:off x="6815152" y="4104632"/>
              <a:ext cx="1800000" cy="2975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de-DE" sz="1400">
                  <a:solidFill>
                    <a:schemeClr val="tx1"/>
                  </a:solidFill>
                  <a:latin typeface="Corbel" panose="020B0503020204020204" pitchFamily="34" charset="0"/>
                  <a:ea typeface="+mj-ea"/>
                  <a:cs typeface="Arial" panose="020B0604020202020204" pitchFamily="34" charset="0"/>
                </a:rPr>
                <a:t>2 </a:t>
              </a:r>
              <a:r>
                <a:rPr lang="de-DE" sz="1400" err="1">
                  <a:solidFill>
                    <a:schemeClr val="tx1"/>
                  </a:solidFill>
                  <a:latin typeface="Corbel" panose="020B0503020204020204" pitchFamily="34" charset="0"/>
                  <a:ea typeface="+mj-ea"/>
                  <a:cs typeface="Arial" panose="020B0604020202020204" pitchFamily="34" charset="0"/>
                </a:rPr>
                <a:t>cohorts</a:t>
              </a:r>
              <a:endParaRPr lang="en-GB" sz="1400" b="1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46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34338"/>
            <a:ext cx="6894173" cy="369332"/>
          </a:xfrm>
        </p:spPr>
        <p:txBody>
          <a:bodyPr/>
          <a:lstStyle/>
          <a:p>
            <a:r>
              <a:rPr lang="en-US" dirty="0">
                <a:solidFill>
                  <a:srgbClr val="FFBD59"/>
                </a:solidFill>
                <a:latin typeface="Corbel"/>
                <a:cs typeface="Arial"/>
              </a:rPr>
              <a:t>Example: Feedback nudge using information</a:t>
            </a:r>
            <a:endParaRPr lang="en-US" dirty="0" err="1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D02953C3-7A03-7D6E-8198-F6CC3F4E7C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67319" y="1099863"/>
            <a:ext cx="2256586" cy="2186432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  <a:latin typeface="Corbel"/>
                <a:cs typeface="Arial"/>
              </a:rPr>
              <a:t>Feedback </a:t>
            </a:r>
            <a:r>
              <a:rPr lang="de-DE" dirty="0" err="1">
                <a:solidFill>
                  <a:schemeClr val="tx1"/>
                </a:solidFill>
                <a:latin typeface="Corbel"/>
                <a:cs typeface="Arial"/>
              </a:rPr>
              <a:t>nudge</a:t>
            </a:r>
            <a:r>
              <a:rPr lang="de-DE" dirty="0">
                <a:solidFill>
                  <a:schemeClr val="tx1"/>
                </a:solidFill>
                <a:latin typeface="Corbel"/>
                <a:cs typeface="Arial"/>
              </a:rPr>
              <a:t>: </a:t>
            </a:r>
            <a:endParaRPr lang="en-GB" dirty="0">
              <a:solidFill>
                <a:schemeClr val="tx1"/>
              </a:solidFill>
              <a:latin typeface="Corbe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Corbel"/>
                <a:cs typeface="Arial"/>
              </a:rPr>
              <a:t>Households consumers in Germany received information via digital tools (web and app versions), using simple indicators, reference values and color coding </a:t>
            </a:r>
            <a:endParaRPr lang="en-US" dirty="0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2113E10-04DA-941F-BB14-D6D16C5408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607"/>
          <a:stretch/>
        </p:blipFill>
        <p:spPr>
          <a:xfrm>
            <a:off x="320341" y="1144958"/>
            <a:ext cx="1835076" cy="3560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1E12CC15-CC68-42B8-B77A-755C731B01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04" r="33504"/>
          <a:stretch/>
        </p:blipFill>
        <p:spPr>
          <a:xfrm>
            <a:off x="2291917" y="1144958"/>
            <a:ext cx="1835075" cy="3560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3B6DEB08-3459-4C3A-A050-95C7877EEC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607"/>
          <a:stretch/>
        </p:blipFill>
        <p:spPr>
          <a:xfrm>
            <a:off x="4285488" y="1144958"/>
            <a:ext cx="1835075" cy="3560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16571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09059"/>
            <a:ext cx="6894173" cy="369332"/>
          </a:xfrm>
        </p:spPr>
        <p:txBody>
          <a:bodyPr/>
          <a:lstStyle/>
          <a:p>
            <a:r>
              <a:rPr lang="en-US" dirty="0">
                <a:solidFill>
                  <a:srgbClr val="FFBD59"/>
                </a:solidFill>
                <a:latin typeface="Corbel"/>
                <a:cs typeface="Arial"/>
              </a:rPr>
              <a:t>Research protocol to measure the impact of interventions</a:t>
            </a:r>
            <a:endParaRPr lang="en-US" dirty="0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D02953C3-7A03-7D6E-8198-F6CC3F4E7C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5859" y="1009812"/>
            <a:ext cx="8528046" cy="4082336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en-US" dirty="0">
                <a:latin typeface="Corbel"/>
                <a:cs typeface="Arial"/>
              </a:rPr>
              <a:t>The NUDGE project used a blend of </a:t>
            </a:r>
            <a:r>
              <a:rPr lang="en-US" b="1" dirty="0">
                <a:latin typeface="Corbel"/>
                <a:cs typeface="Arial"/>
              </a:rPr>
              <a:t>advanced and adaptable methods </a:t>
            </a:r>
            <a:r>
              <a:rPr lang="en-US" dirty="0">
                <a:latin typeface="Corbel"/>
                <a:cs typeface="Arial"/>
              </a:rPr>
              <a:t>to evaluate nudges' effectiveness in real-world settings, accounting for the complexities of everyday life</a:t>
            </a:r>
          </a:p>
          <a:p>
            <a:r>
              <a:rPr lang="en-US" b="1" dirty="0" err="1">
                <a:latin typeface="Corbel"/>
                <a:cs typeface="Arial"/>
              </a:rPr>
              <a:t>Randomised</a:t>
            </a:r>
            <a:r>
              <a:rPr lang="en-US" b="1" dirty="0">
                <a:latin typeface="Corbel"/>
                <a:cs typeface="Arial"/>
              </a:rPr>
              <a:t> Control Trials</a:t>
            </a:r>
            <a:r>
              <a:rPr lang="en-US" dirty="0">
                <a:latin typeface="Corbel"/>
                <a:cs typeface="Arial"/>
              </a:rPr>
              <a:t> to compare  how energy use changed over time in different groups – those exposed to nudges and the control group.</a:t>
            </a:r>
            <a:endParaRPr lang="en-US" dirty="0"/>
          </a:p>
          <a:p>
            <a:r>
              <a:rPr lang="en-US" dirty="0">
                <a:latin typeface="Corbel"/>
                <a:cs typeface="Arial"/>
              </a:rPr>
              <a:t>The principal analytic method (</a:t>
            </a:r>
            <a:r>
              <a:rPr lang="en-US" b="1" dirty="0">
                <a:latin typeface="Corbel"/>
                <a:cs typeface="Arial"/>
              </a:rPr>
              <a:t>Difference-in-Differences</a:t>
            </a:r>
            <a:r>
              <a:rPr lang="en-US" dirty="0">
                <a:latin typeface="Corbel"/>
                <a:cs typeface="Arial"/>
              </a:rPr>
              <a:t>) is good at distinguishing the effect of nudges from other parameters such as weather changes or different home setups.</a:t>
            </a:r>
            <a:endParaRPr lang="en-US" dirty="0"/>
          </a:p>
          <a:p>
            <a:r>
              <a:rPr lang="en-US" dirty="0">
                <a:latin typeface="Corbel"/>
                <a:cs typeface="Arial"/>
              </a:rPr>
              <a:t>Adjusted methods to deal with practical challenges with data gaps or changes in the group of participants.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orbe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Corbel"/>
                <a:cs typeface="Arial"/>
              </a:rPr>
              <a:t>NUDGE used sensor data for actual effects and surveys for perceived effects; and combined these to evaluate nudges' effectiveness.  </a:t>
            </a:r>
          </a:p>
          <a:p>
            <a:pPr marL="285750" indent="-285750"/>
            <a:r>
              <a:rPr lang="en-US" dirty="0">
                <a:latin typeface="Corbel"/>
                <a:cs typeface="Arial"/>
              </a:rPr>
              <a:t>Sensor Data: Collected from devices like smart meters to measure actual changes in energy use. </a:t>
            </a:r>
          </a:p>
          <a:p>
            <a:pPr marL="285750" indent="-285750"/>
            <a:r>
              <a:rPr lang="en-US" dirty="0">
                <a:latin typeface="Corbel"/>
                <a:cs typeface="Arial"/>
              </a:rPr>
              <a:t>Survey Data: Collected from participants to understand their perceptions and reported behaviors.</a:t>
            </a:r>
          </a:p>
          <a:p>
            <a:pPr marL="285750" indent="-285750"/>
            <a:r>
              <a:rPr lang="en-US" dirty="0">
                <a:latin typeface="Corbel"/>
                <a:cs typeface="Arial"/>
              </a:rPr>
              <a:t>App Data: Collected from mobile applications, indicating user engagement</a:t>
            </a:r>
          </a:p>
          <a:p>
            <a:pPr marL="0" indent="0">
              <a:buNone/>
            </a:pPr>
            <a:endParaRPr lang="en-US" dirty="0">
              <a:latin typeface="Corbe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561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309059"/>
            <a:ext cx="6894173" cy="369332"/>
          </a:xfrm>
        </p:spPr>
        <p:txBody>
          <a:bodyPr/>
          <a:lstStyle/>
          <a:p>
            <a:r>
              <a:rPr lang="en-US" dirty="0">
                <a:solidFill>
                  <a:srgbClr val="FFBD59"/>
                </a:solidFill>
                <a:latin typeface="Corbel"/>
                <a:cs typeface="Arial"/>
              </a:rPr>
              <a:t>Analytic methods to measure the impact of interventions</a:t>
            </a:r>
            <a:endParaRPr lang="en-US" dirty="0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D02953C3-7A03-7D6E-8198-F6CC3F4E7C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5859" y="1099863"/>
            <a:ext cx="8528046" cy="3780715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en-US" b="1" dirty="0">
                <a:latin typeface="Corbel"/>
                <a:cs typeface="Arial"/>
              </a:rPr>
              <a:t>Difference-in-Differences (</a:t>
            </a:r>
            <a:r>
              <a:rPr lang="en-US" b="1" dirty="0" err="1">
                <a:latin typeface="Corbel"/>
                <a:cs typeface="Arial"/>
              </a:rPr>
              <a:t>DiD</a:t>
            </a:r>
            <a:r>
              <a:rPr lang="en-US" b="1" dirty="0">
                <a:latin typeface="Corbel"/>
                <a:cs typeface="Arial"/>
              </a:rPr>
              <a:t>) Analysis: </a:t>
            </a:r>
            <a:r>
              <a:rPr lang="en-US" dirty="0">
                <a:latin typeface="Corbel"/>
                <a:cs typeface="Arial"/>
              </a:rPr>
              <a:t> compares energy use changes over time and between groups (with and without nudges), effectively isolating the impact of nudges by accounting for external influences like weather.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rbel"/>
              <a:cs typeface="Arial"/>
            </a:endParaRPr>
          </a:p>
          <a:p>
            <a:pPr marL="0" indent="0">
              <a:buNone/>
            </a:pPr>
            <a:r>
              <a:rPr lang="en-US" b="1" dirty="0">
                <a:latin typeface="Corbel"/>
                <a:cs typeface="Arial"/>
              </a:rPr>
              <a:t>Two-way-fixed effects (TWFE) Analysis:</a:t>
            </a:r>
            <a:r>
              <a:rPr lang="en-US" dirty="0">
                <a:latin typeface="Corbel"/>
                <a:cs typeface="Arial"/>
              </a:rPr>
              <a:t> controls for variations in data across different households and over time, stabilizing results by removing unrelated variables, although it may not fully adjust for all non-uniform differences.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rbel"/>
              <a:cs typeface="Arial"/>
            </a:endParaRPr>
          </a:p>
          <a:p>
            <a:pPr marL="0" indent="0">
              <a:buNone/>
            </a:pPr>
            <a:r>
              <a:rPr lang="en-US" b="1" dirty="0">
                <a:latin typeface="Corbel"/>
                <a:cs typeface="Arial"/>
              </a:rPr>
              <a:t>Within-Subject Comparison:</a:t>
            </a:r>
            <a:r>
              <a:rPr lang="en-US" dirty="0">
                <a:latin typeface="Corbel"/>
                <a:cs typeface="Arial"/>
              </a:rPr>
              <a:t> applied when continuous sensor data isn’t available, or there are challenges with the study design.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orbe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Corbel"/>
                <a:cs typeface="Arial"/>
              </a:rPr>
              <a:t>More statistical methods used for analyzing meter and survey data (t-tests, k-means, </a:t>
            </a:r>
            <a:r>
              <a:rPr lang="en-US" dirty="0" err="1">
                <a:latin typeface="Corbel"/>
                <a:cs typeface="Arial"/>
              </a:rPr>
              <a:t>anova</a:t>
            </a:r>
            <a:r>
              <a:rPr lang="en-US" dirty="0">
                <a:latin typeface="Corbel"/>
                <a:cs typeface="Arial"/>
              </a:rPr>
              <a:t>, random intercept model) to identify and handle outlier values. </a:t>
            </a:r>
            <a:endParaRPr lang="en-US" dirty="0"/>
          </a:p>
          <a:p>
            <a:pPr>
              <a:buNone/>
            </a:pPr>
            <a:r>
              <a:rPr lang="en-US" dirty="0">
                <a:latin typeface="Corbel"/>
                <a:cs typeface="Arial"/>
              </a:rPr>
              <a:t>Data gaps handled by aggregating data, using interpolation methods, and accepting some unbalanced datasets 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orbe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099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185" y="267509"/>
            <a:ext cx="6894173" cy="369332"/>
          </a:xfrm>
        </p:spPr>
        <p:txBody>
          <a:bodyPr/>
          <a:lstStyle/>
          <a:p>
            <a:r>
              <a:rPr lang="en-US" dirty="0">
                <a:solidFill>
                  <a:srgbClr val="FFBD59"/>
                </a:solidFill>
                <a:latin typeface="Corbel"/>
                <a:cs typeface="Arial"/>
              </a:rPr>
              <a:t>This is not a lab! </a:t>
            </a:r>
            <a:endParaRPr lang="en-US" dirty="0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D02953C3-7A03-7D6E-8198-F6CC3F4E7C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5859" y="1099863"/>
            <a:ext cx="8528046" cy="3479094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spcBef>
                <a:spcPts val="20"/>
              </a:spcBef>
              <a:buNone/>
            </a:pPr>
            <a:r>
              <a:rPr lang="en-US" dirty="0">
                <a:latin typeface="Corbel"/>
                <a:cs typeface="Arial"/>
              </a:rPr>
              <a:t>The real-life setting of the study presents unique challenges compared to lab experiments, as it involves numerous variables in everyday decision-making . </a:t>
            </a:r>
            <a:endParaRPr lang="en-US" dirty="0"/>
          </a:p>
          <a:p>
            <a:pPr marL="285750" indent="-285750"/>
            <a:r>
              <a:rPr lang="en-US" dirty="0">
                <a:latin typeface="Corbel"/>
                <a:cs typeface="Arial"/>
              </a:rPr>
              <a:t>Technical issues and human behaviors have an impact on the </a:t>
            </a:r>
            <a:r>
              <a:rPr lang="en-US" b="1" dirty="0">
                <a:latin typeface="Corbel"/>
                <a:cs typeface="Arial"/>
              </a:rPr>
              <a:t>quality and reliability of data</a:t>
            </a:r>
            <a:r>
              <a:rPr lang="en-US" dirty="0">
                <a:latin typeface="Corbel"/>
                <a:cs typeface="Arial"/>
              </a:rPr>
              <a:t>.</a:t>
            </a:r>
            <a:endParaRPr lang="en-US" dirty="0"/>
          </a:p>
          <a:p>
            <a:pPr marL="285750" indent="-285750"/>
            <a:r>
              <a:rPr lang="en-US" dirty="0">
                <a:latin typeface="Corbel"/>
                <a:cs typeface="Arial"/>
              </a:rPr>
              <a:t>Field Trial settings introduce challenges like </a:t>
            </a:r>
            <a:r>
              <a:rPr lang="en-US" b="1" dirty="0">
                <a:latin typeface="Corbel"/>
                <a:cs typeface="Arial"/>
              </a:rPr>
              <a:t>confounding factors, learning effects</a:t>
            </a:r>
            <a:r>
              <a:rPr lang="en-US" dirty="0">
                <a:latin typeface="Corbel"/>
                <a:cs typeface="Arial"/>
              </a:rPr>
              <a:t>, and varying data quality.</a:t>
            </a:r>
            <a:endParaRPr lang="en-US" dirty="0"/>
          </a:p>
          <a:p>
            <a:pPr marL="285750" indent="-285750"/>
            <a:r>
              <a:rPr lang="en-US" dirty="0">
                <a:latin typeface="Corbel"/>
                <a:cs typeface="Arial"/>
              </a:rPr>
              <a:t>Results are influenced by </a:t>
            </a:r>
            <a:r>
              <a:rPr lang="en-US" b="1" dirty="0">
                <a:latin typeface="Corbel"/>
                <a:cs typeface="Arial"/>
              </a:rPr>
              <a:t>external factors</a:t>
            </a:r>
            <a:r>
              <a:rPr lang="en-US" dirty="0">
                <a:latin typeface="Corbel"/>
                <a:cs typeface="Arial"/>
              </a:rPr>
              <a:t>, such as the weather, energy prices, the pandemic, and the energy crisis </a:t>
            </a:r>
            <a:endParaRPr lang="en-US" dirty="0"/>
          </a:p>
          <a:p>
            <a:pPr marL="285750" indent="-285750"/>
            <a:r>
              <a:rPr lang="en-US" dirty="0">
                <a:latin typeface="Corbel"/>
                <a:cs typeface="Arial"/>
              </a:rPr>
              <a:t>The </a:t>
            </a:r>
            <a:r>
              <a:rPr lang="en-US" dirty="0" err="1">
                <a:latin typeface="Corbel"/>
                <a:cs typeface="Arial"/>
              </a:rPr>
              <a:t>randomisation</a:t>
            </a:r>
            <a:r>
              <a:rPr lang="en-US" dirty="0">
                <a:latin typeface="Corbel"/>
                <a:cs typeface="Arial"/>
              </a:rPr>
              <a:t> of participants can sometimes lead to unbalanced groups, highlighting the need for </a:t>
            </a:r>
            <a:r>
              <a:rPr lang="en-US" b="1" dirty="0">
                <a:latin typeface="Corbel"/>
                <a:cs typeface="Arial"/>
              </a:rPr>
              <a:t>representative study groups</a:t>
            </a:r>
            <a:r>
              <a:rPr lang="en-US" dirty="0">
                <a:latin typeface="Corbel"/>
                <a:cs typeface="Arial"/>
              </a:rPr>
              <a:t>.</a:t>
            </a:r>
            <a:endParaRPr lang="en-US" dirty="0"/>
          </a:p>
          <a:p>
            <a:pPr marL="285750" indent="-285750"/>
            <a:r>
              <a:rPr lang="en-US" dirty="0">
                <a:latin typeface="Corbel"/>
                <a:cs typeface="Arial"/>
              </a:rPr>
              <a:t>Implementing </a:t>
            </a:r>
            <a:r>
              <a:rPr lang="en-US" b="1" dirty="0">
                <a:latin typeface="Corbel"/>
                <a:cs typeface="Arial"/>
              </a:rPr>
              <a:t>engagement strategies </a:t>
            </a:r>
            <a:r>
              <a:rPr lang="en-US" dirty="0">
                <a:latin typeface="Corbel"/>
                <a:cs typeface="Arial"/>
              </a:rPr>
              <a:t>is essential to maintain participation for the integrity of the study</a:t>
            </a:r>
          </a:p>
          <a:p>
            <a:pPr marL="285750" indent="-285750"/>
            <a:r>
              <a:rPr lang="en-US" dirty="0">
                <a:latin typeface="Corbel"/>
                <a:cs typeface="Arial"/>
              </a:rPr>
              <a:t>Need to choose methods that accurately test the impact of the chosen </a:t>
            </a:r>
            <a:r>
              <a:rPr lang="en-US" dirty="0" err="1">
                <a:latin typeface="Corbel"/>
                <a:cs typeface="Arial"/>
              </a:rPr>
              <a:t>behavioural</a:t>
            </a:r>
            <a:r>
              <a:rPr lang="en-US" dirty="0">
                <a:latin typeface="Corbel"/>
                <a:cs typeface="Arial"/>
              </a:rPr>
              <a:t> intervention and consider the specific conditions of each exposure group. </a:t>
            </a:r>
            <a:endParaRPr lang="en-US" dirty="0"/>
          </a:p>
          <a:p>
            <a:pPr marL="285750" indent="-285750"/>
            <a:r>
              <a:rPr lang="en-US" b="1" dirty="0">
                <a:latin typeface="Corbel"/>
                <a:cs typeface="Arial"/>
              </a:rPr>
              <a:t>Balance scientific rigor with the practicalities of real-world energy use</a:t>
            </a:r>
            <a:r>
              <a:rPr lang="en-US" dirty="0">
                <a:latin typeface="Corbe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559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Positive effects from nudging</a:t>
            </a:r>
          </a:p>
        </p:txBody>
      </p:sp>
      <p:graphicFrame>
        <p:nvGraphicFramePr>
          <p:cNvPr id="62" name="Text Placeholder 59">
            <a:extLst>
              <a:ext uri="{FF2B5EF4-FFF2-40B4-BE49-F238E27FC236}">
                <a16:creationId xmlns:a16="http://schemas.microsoft.com/office/drawing/2014/main" id="{66CF66C5-56BA-A5D0-01DB-9076229935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9365799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8274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Inconsistent Evidence</a:t>
            </a:r>
          </a:p>
        </p:txBody>
      </p:sp>
      <p:graphicFrame>
        <p:nvGraphicFramePr>
          <p:cNvPr id="62" name="Text Placeholder 59">
            <a:extLst>
              <a:ext uri="{FF2B5EF4-FFF2-40B4-BE49-F238E27FC236}">
                <a16:creationId xmlns:a16="http://schemas.microsoft.com/office/drawing/2014/main" id="{5B19B263-5C28-1888-59B6-9A3AA9BD67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8038565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542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5143500"/>
            <a:chOff x="651279" y="598259"/>
            <a:chExt cx="10889442" cy="5680742"/>
          </a:xfrm>
        </p:grpSpPr>
        <p:sp>
          <p:nvSpPr>
            <p:cNvPr id="71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5143498"/>
            <a:chOff x="0" y="0"/>
            <a:chExt cx="12188952" cy="6858000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630936"/>
            <a:ext cx="2636433" cy="40050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Barriers to Energy Savings</a:t>
            </a:r>
          </a:p>
        </p:txBody>
      </p:sp>
      <p:graphicFrame>
        <p:nvGraphicFramePr>
          <p:cNvPr id="85" name="Text Placeholder 59">
            <a:extLst>
              <a:ext uri="{FF2B5EF4-FFF2-40B4-BE49-F238E27FC236}">
                <a16:creationId xmlns:a16="http://schemas.microsoft.com/office/drawing/2014/main" id="{CF651D74-9F37-FB20-F3D8-FDC619AA87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7667925"/>
              </p:ext>
            </p:extLst>
          </p:nvPr>
        </p:nvGraphicFramePr>
        <p:xfrm>
          <a:off x="3739414" y="173254"/>
          <a:ext cx="4775935" cy="4804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47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529D1015-3A48-4CDC-B8D1-0705AA7F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Recommendations</a:t>
            </a:r>
          </a:p>
        </p:txBody>
      </p:sp>
      <p:graphicFrame>
        <p:nvGraphicFramePr>
          <p:cNvPr id="62" name="Text Placeholder 59">
            <a:extLst>
              <a:ext uri="{FF2B5EF4-FFF2-40B4-BE49-F238E27FC236}">
                <a16:creationId xmlns:a16="http://schemas.microsoft.com/office/drawing/2014/main" id="{8B75ECC1-4ECF-21D3-2D6D-CF28A063A2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9949310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225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092192"/>
      </p:ext>
    </p:extLst>
  </p:cSld>
  <p:clrMapOvr>
    <a:masterClrMapping/>
  </p:clrMapOvr>
</p:sld>
</file>

<file path=ppt/theme/theme1.xml><?xml version="1.0" encoding="utf-8"?>
<a:theme xmlns:a="http://schemas.openxmlformats.org/drawingml/2006/main" name="Main template &amp; covers">
  <a:themeElements>
    <a:clrScheme name="NUDGE colors">
      <a:dk1>
        <a:srgbClr val="000000"/>
      </a:dk1>
      <a:lt1>
        <a:srgbClr val="FFFFFF"/>
      </a:lt1>
      <a:dk2>
        <a:srgbClr val="FF5C5C"/>
      </a:dk2>
      <a:lt2>
        <a:srgbClr val="FEFFFF"/>
      </a:lt2>
      <a:accent1>
        <a:srgbClr val="FF5C5C"/>
      </a:accent1>
      <a:accent2>
        <a:srgbClr val="FFBD59"/>
      </a:accent2>
      <a:accent3>
        <a:srgbClr val="E1C9E8"/>
      </a:accent3>
      <a:accent4>
        <a:srgbClr val="57E6E2"/>
      </a:accent4>
      <a:accent5>
        <a:srgbClr val="AA0635"/>
      </a:accent5>
      <a:accent6>
        <a:srgbClr val="96D4CD"/>
      </a:accent6>
      <a:hlink>
        <a:srgbClr val="FF5C5C"/>
      </a:hlink>
      <a:folHlink>
        <a:srgbClr val="E1C9E8"/>
      </a:folHlink>
    </a:clrScheme>
    <a:fontScheme name="NUDGE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Internal slides w/ more space">
  <a:themeElements>
    <a:clrScheme name="NUDGE colors">
      <a:dk1>
        <a:srgbClr val="000000"/>
      </a:dk1>
      <a:lt1>
        <a:srgbClr val="FFFFFF"/>
      </a:lt1>
      <a:dk2>
        <a:srgbClr val="FF5C5C"/>
      </a:dk2>
      <a:lt2>
        <a:srgbClr val="FEFFFF"/>
      </a:lt2>
      <a:accent1>
        <a:srgbClr val="FF5C5C"/>
      </a:accent1>
      <a:accent2>
        <a:srgbClr val="FFBD59"/>
      </a:accent2>
      <a:accent3>
        <a:srgbClr val="E1C9E8"/>
      </a:accent3>
      <a:accent4>
        <a:srgbClr val="57E6E2"/>
      </a:accent4>
      <a:accent5>
        <a:srgbClr val="AA0635"/>
      </a:accent5>
      <a:accent6>
        <a:srgbClr val="96D4CD"/>
      </a:accent6>
      <a:hlink>
        <a:srgbClr val="FF5C5C"/>
      </a:hlink>
      <a:folHlink>
        <a:srgbClr val="E1C9E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3">
  <a:themeElements>
    <a:clrScheme name="NUDGE colors">
      <a:dk1>
        <a:srgbClr val="000000"/>
      </a:dk1>
      <a:lt1>
        <a:srgbClr val="FFFFFF"/>
      </a:lt1>
      <a:dk2>
        <a:srgbClr val="FF5C5C"/>
      </a:dk2>
      <a:lt2>
        <a:srgbClr val="FEFFFF"/>
      </a:lt2>
      <a:accent1>
        <a:srgbClr val="FF5C5C"/>
      </a:accent1>
      <a:accent2>
        <a:srgbClr val="FFBD59"/>
      </a:accent2>
      <a:accent3>
        <a:srgbClr val="E1C9E8"/>
      </a:accent3>
      <a:accent4>
        <a:srgbClr val="57E6E2"/>
      </a:accent4>
      <a:accent5>
        <a:srgbClr val="AA0635"/>
      </a:accent5>
      <a:accent6>
        <a:srgbClr val="96D4CD"/>
      </a:accent6>
      <a:hlink>
        <a:srgbClr val="FF5C5C"/>
      </a:hlink>
      <a:folHlink>
        <a:srgbClr val="E1C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E57887D760484DA61420E23E0BF681" ma:contentTypeVersion="16" ma:contentTypeDescription="Create a new document." ma:contentTypeScope="" ma:versionID="0acf1f795115b46d8d1d37e68310d230">
  <xsd:schema xmlns:xsd="http://www.w3.org/2001/XMLSchema" xmlns:xs="http://www.w3.org/2001/XMLSchema" xmlns:p="http://schemas.microsoft.com/office/2006/metadata/properties" xmlns:ns2="4b1ba0fd-19b3-4c7e-bd46-de009a0675b4" xmlns:ns3="53860fbb-44d6-4238-b364-d734b1669ac4" targetNamespace="http://schemas.microsoft.com/office/2006/metadata/properties" ma:root="true" ma:fieldsID="0302021028983cf53b6bd848b0ac2725" ns2:_="" ns3:_="">
    <xsd:import namespace="4b1ba0fd-19b3-4c7e-bd46-de009a0675b4"/>
    <xsd:import namespace="53860fbb-44d6-4238-b364-d734b1669a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ba0fd-19b3-4c7e-bd46-de009a0675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cb12b0e-00a5-4551-8a19-a15de1741b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860fbb-44d6-4238-b364-d734b1669ac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428d9bc-4be1-41cd-80a3-2b66635b6367}" ma:internalName="TaxCatchAll" ma:showField="CatchAllData" ma:web="53860fbb-44d6-4238-b364-d734b1669a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860fbb-44d6-4238-b364-d734b1669ac4" xsi:nil="true"/>
    <lcf76f155ced4ddcb4097134ff3c332f xmlns="4b1ba0fd-19b3-4c7e-bd46-de009a0675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4E35A6D-D179-448B-BDE4-DFDAC0CF12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9F415D-DFCD-4568-B0D8-1D3051DBEC2C}"/>
</file>

<file path=customXml/itemProps3.xml><?xml version="1.0" encoding="utf-8"?>
<ds:datastoreItem xmlns:ds="http://schemas.openxmlformats.org/officeDocument/2006/customXml" ds:itemID="{ABEB734D-4E93-4831-BAAB-13A7AD9F1F74}">
  <ds:schemaRefs>
    <ds:schemaRef ds:uri="10b397f0-acde-4eac-97ba-e50ea90c2a25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c68e3063-9202-4375-885e-d2615e6391e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1365</Words>
  <Application>Microsoft Macintosh PowerPoint</Application>
  <PresentationFormat>On-screen Show (16:9)</PresentationFormat>
  <Paragraphs>112</Paragraphs>
  <Slides>17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Corbel</vt:lpstr>
      <vt:lpstr>Garamond</vt:lpstr>
      <vt:lpstr>Helvetica</vt:lpstr>
      <vt:lpstr>Helvetica Light</vt:lpstr>
      <vt:lpstr>Times New Roman</vt:lpstr>
      <vt:lpstr>Main template &amp; covers</vt:lpstr>
      <vt:lpstr>Internal slides w/ more space</vt:lpstr>
      <vt:lpstr>1_Cover 3</vt:lpstr>
      <vt:lpstr>Behavioural science for energy efficiency Insights and policy recommendations from the NUDGE project </vt:lpstr>
      <vt:lpstr>Behavioural science for energy efficiency</vt:lpstr>
      <vt:lpstr>Revised Energy Efficiency Directive (EU/2023/1791)</vt:lpstr>
      <vt:lpstr>Revised Energy Efficiency Directive (EU/2023/1791)</vt:lpstr>
      <vt:lpstr>Nudging as a tool for Energy Efficiency</vt:lpstr>
      <vt:lpstr>How to evaluate behavioural interventions</vt:lpstr>
      <vt:lpstr>Project design</vt:lpstr>
      <vt:lpstr>The NUDGE project pilots</vt:lpstr>
      <vt:lpstr>Example: Feedback nudge using information</vt:lpstr>
      <vt:lpstr>Research protocol to measure the impact of interventions</vt:lpstr>
      <vt:lpstr>Analytic methods to measure the impact of interventions</vt:lpstr>
      <vt:lpstr>This is not a lab! </vt:lpstr>
      <vt:lpstr>Positive effects from nudging</vt:lpstr>
      <vt:lpstr>Inconsistent Evidence</vt:lpstr>
      <vt:lpstr>Barriers to Energy Savings</vt:lpstr>
      <vt:lpstr>Recommendations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IEECP Lunch Seminar</dc:title>
  <dc:creator>Filippos Anagnostopoulos</dc:creator>
  <cp:lastModifiedBy>Samuel Thomas</cp:lastModifiedBy>
  <cp:revision>1482</cp:revision>
  <dcterms:created xsi:type="dcterms:W3CDTF">2021-02-02T11:34:56Z</dcterms:created>
  <dcterms:modified xsi:type="dcterms:W3CDTF">2023-11-28T12:30:34Z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0x01010029E57887D760484DA61420E23E0BF681</vt:lpwstr>
  </property>
  <property fmtid="{D5CDD505-2E9C-101B-9397-08002B2CF9AE}" pid="3" name="MediaServiceImageTags">
    <vt:lpwstr/>
  </property>
</Properties>
</file>